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62" r:id="rId3"/>
    <p:sldId id="268" r:id="rId4"/>
    <p:sldId id="257" r:id="rId5"/>
    <p:sldId id="259" r:id="rId6"/>
    <p:sldId id="260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82" r:id="rId15"/>
    <p:sldId id="283" r:id="rId16"/>
    <p:sldId id="276" r:id="rId17"/>
    <p:sldId id="284" r:id="rId18"/>
    <p:sldId id="277" r:id="rId19"/>
    <p:sldId id="278" r:id="rId20"/>
    <p:sldId id="279" r:id="rId21"/>
    <p:sldId id="280" r:id="rId22"/>
    <p:sldId id="285" r:id="rId23"/>
    <p:sldId id="281" r:id="rId24"/>
    <p:sldId id="264" r:id="rId25"/>
    <p:sldId id="266" r:id="rId26"/>
    <p:sldId id="26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5597"/>
    <a:srgbClr val="506289"/>
    <a:srgbClr val="4C6AA3"/>
    <a:srgbClr val="284C91"/>
    <a:srgbClr val="FFCB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CBC6D5-9C4E-466A-A1BC-385D81660940}" v="64" dt="2019-09-10T15:21:20.5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38" autoAdjust="0"/>
    <p:restoredTop sz="94364" autoAdjust="0"/>
  </p:normalViewPr>
  <p:slideViewPr>
    <p:cSldViewPr snapToGrid="0">
      <p:cViewPr varScale="1">
        <p:scale>
          <a:sx n="73" d="100"/>
          <a:sy n="73" d="100"/>
        </p:scale>
        <p:origin x="53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BC296C-D1C9-4438-8B26-E8C77CB819FD}" type="datetimeFigureOut">
              <a:rPr lang="es-PE" smtClean="0"/>
              <a:t>10/09/2019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340E1-D0CD-49CD-991D-3FE4B4372D2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48712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estion.pe/noticias/big-data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rtchworks.com/big-data-analyst-salary/big-data-career-tips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Porque son importante los datos? </a:t>
            </a:r>
          </a:p>
          <a:p>
            <a:endParaRPr lang="es-PE" dirty="0"/>
          </a:p>
          <a:p>
            <a:r>
              <a:rPr lang="es-PE" dirty="0"/>
              <a:t>Los datos son una fuente de información muy importante dentro de las empresas, debido a que con ellos se puede calcular la demanda o la oferta de un producto, ya sea por temporadas, ajustar precios según las características del consumidor o programar los factores de producción debido a la vasta comprensión que proporciona sobre el consumidor y la operativa del negocio. </a:t>
            </a:r>
          </a:p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D69CA8-5EF7-46E1-91CC-87D261A5BCFC}" type="slidenum">
              <a:rPr lang="es-PE" smtClean="0"/>
              <a:t>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66217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dirty="0"/>
              <a:t>Según un artículo publicado en el diario Gestión, las empresas que apuestan por incorporar el </a:t>
            </a:r>
            <a:r>
              <a:rPr lang="es-PE" dirty="0">
                <a:hlinkClick r:id="rId3"/>
              </a:rPr>
              <a:t>Big Data</a:t>
            </a:r>
            <a:r>
              <a:rPr lang="es-PE" dirty="0"/>
              <a:t> (inteligencia de datos) en su gestión, en lugar de herramientas tradicionales como los informes de inteligencia de negocios (BI), pueden aumentar el número de clientes hasta en 200 %.</a:t>
            </a:r>
          </a:p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D69CA8-5EF7-46E1-91CC-87D261A5BCFC}" type="slidenum">
              <a:rPr lang="es-PE" smtClean="0"/>
              <a:t>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00238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dirty="0"/>
              <a:t>Hoy los roles han cambiado los directivos de las grandes empresas no solo se centran en generar diagnósticos situacionales en las empresas, ahora van un paso más adelante y desean realizar pronósticos no solo de ventas, si no costos, rentabilidad y otros. </a:t>
            </a:r>
          </a:p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D69CA8-5EF7-46E1-91CC-87D261A5BCFC}" type="slidenum">
              <a:rPr lang="es-PE" smtClean="0"/>
              <a:t>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84291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s-MX" dirty="0"/>
          </a:p>
          <a:p>
            <a:r>
              <a:rPr lang="es-MX" dirty="0"/>
              <a:t>Según la definición de Josh </a:t>
            </a:r>
            <a:r>
              <a:rPr lang="es-MX" dirty="0" err="1"/>
              <a:t>Wills</a:t>
            </a:r>
            <a:r>
              <a:rPr lang="es-MX" dirty="0"/>
              <a:t>: “Científico de datos (n): Persona que sabe más de estadística que cualquier programador y que a la vez sabe más de programación que cualquier estadístico". </a:t>
            </a:r>
          </a:p>
          <a:p>
            <a:r>
              <a:rPr lang="es-MX" dirty="0"/>
              <a:t>Según </a:t>
            </a:r>
            <a:r>
              <a:rPr lang="es-MX" dirty="0" err="1">
                <a:hlinkClick r:id="rId3"/>
              </a:rPr>
              <a:t>Burtch</a:t>
            </a:r>
            <a:r>
              <a:rPr lang="es-MX" dirty="0">
                <a:hlinkClick r:id="rId3"/>
              </a:rPr>
              <a:t> Works</a:t>
            </a:r>
            <a:r>
              <a:rPr lang="es-MX" dirty="0"/>
              <a:t>, el 32% de los científicos de datos en activo vienen del mundo de las matemáticas y la estadística, el 19% de la ingeniería informática y el 16% de otras ingenierías.</a:t>
            </a:r>
          </a:p>
          <a:p>
            <a:endParaRPr lang="es-MX" dirty="0"/>
          </a:p>
          <a:p>
            <a:endParaRPr lang="es-MX" dirty="0"/>
          </a:p>
          <a:p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Burtch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Works se enorgullece de haber sido reconocido por Forbes como una de las mejores firmas de reclutamiento de Estados Unidos en 2019.</a:t>
            </a:r>
            <a:endParaRPr lang="es-PE" dirty="0"/>
          </a:p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D69CA8-5EF7-46E1-91CC-87D261A5BCFC}" type="slidenum">
              <a:rPr lang="es-PE" smtClean="0"/>
              <a:t>10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34270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1" dirty="0"/>
              <a:t>Causalidad (Regresión): </a:t>
            </a:r>
            <a:endParaRPr lang="es-PE" dirty="0"/>
          </a:p>
          <a:p>
            <a:pPr marL="0" indent="0">
              <a:buNone/>
            </a:pPr>
            <a:r>
              <a:rPr lang="es-MX" dirty="0"/>
              <a:t> Según la RAE significa: “Causa, origen, principio”. Es una palabra que se utiliza para establecer una relación entre una causa y un efecto. Es decir, hace referencia a los motivos que originan “algo”. </a:t>
            </a:r>
          </a:p>
          <a:p>
            <a:r>
              <a:rPr lang="es-MX" b="1" dirty="0"/>
              <a:t>Correlación: </a:t>
            </a:r>
            <a:endParaRPr lang="es-PE" dirty="0"/>
          </a:p>
          <a:p>
            <a:pPr marL="0" indent="0">
              <a:buNone/>
            </a:pPr>
            <a:r>
              <a:rPr lang="es-MX" dirty="0"/>
              <a:t>Según la RAE significa: “Correspondencia o relación recíproca entre dos o más cosas o series de cosas.” En este caso la relación que se establece es de simple correspondencia o similitud, no de origen.</a:t>
            </a:r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D69CA8-5EF7-46E1-91CC-87D261A5BCFC}" type="slidenum">
              <a:rPr lang="es-PE" smtClean="0"/>
              <a:t>12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8077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D69CA8-5EF7-46E1-91CC-87D261A5BCFC}" type="slidenum">
              <a:rPr lang="es-PE" smtClean="0"/>
              <a:t>16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31898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340E1-D0CD-49CD-991D-3FE4B4372D2D}" type="slidenum">
              <a:rPr lang="es-PE" smtClean="0"/>
              <a:t>20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46475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D69CA8-5EF7-46E1-91CC-87D261A5BCFC}" type="slidenum">
              <a:rPr lang="es-PE" smtClean="0"/>
              <a:t>23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77457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10/09/2019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653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10/09/2019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390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10/09/2019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22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5" y="1674"/>
            <a:ext cx="12194975" cy="685632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10/09/2019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457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5" y="1674"/>
            <a:ext cx="12194975" cy="685632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10/09/2019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017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10/09/2019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965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10/09/2019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664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10/09/2019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944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5" y="1674"/>
            <a:ext cx="12194975" cy="6856326"/>
          </a:xfrm>
          <a:prstGeom prst="rect">
            <a:avLst/>
          </a:prstGeom>
        </p:spPr>
      </p:pic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10/09/2019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507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10/09/2019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822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10/09/2019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815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89035-38C8-4C45-A3B6-5FF89618A9CC}" type="datetimeFigureOut">
              <a:rPr lang="es-ES" smtClean="0"/>
              <a:t>10/09/2019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32BC1-7ACB-4952-A2D2-AEDA07DF79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2869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burtchworks.com/big-data-analyst-salary/big-data-career-tips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estion.pe/noticias/big-dat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3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s-ES" sz="5400" b="1" dirty="0" smtClean="0">
                <a:solidFill>
                  <a:srgbClr val="284C91"/>
                </a:solidFill>
                <a:latin typeface="Myriad Pro" panose="020B0503030403020204" pitchFamily="34" charset="0"/>
                <a:ea typeface="+mn-ea"/>
                <a:cs typeface="+mn-cs"/>
              </a:rPr>
              <a:t>¿</a:t>
            </a:r>
            <a:r>
              <a:rPr lang="es-ES" sz="5400" b="1" dirty="0">
                <a:solidFill>
                  <a:srgbClr val="284C91"/>
                </a:solidFill>
                <a:latin typeface="Myriad Pro" panose="020B0503030403020204" pitchFamily="34" charset="0"/>
                <a:ea typeface="+mn-ea"/>
                <a:cs typeface="+mn-cs"/>
              </a:rPr>
              <a:t>Qué es un </a:t>
            </a:r>
            <a:r>
              <a:rPr lang="es-ES" sz="5400" b="1" dirty="0" smtClean="0">
                <a:solidFill>
                  <a:srgbClr val="284C91"/>
                </a:solidFill>
                <a:latin typeface="Myriad Pro" panose="020B0503030403020204" pitchFamily="34" charset="0"/>
                <a:ea typeface="+mn-ea"/>
                <a:cs typeface="+mn-cs"/>
              </a:rPr>
              <a:t>científico </a:t>
            </a:r>
            <a:r>
              <a:rPr lang="es-ES" sz="5400" b="1" dirty="0">
                <a:solidFill>
                  <a:srgbClr val="284C91"/>
                </a:solidFill>
                <a:latin typeface="Myriad Pro" panose="020B0503030403020204" pitchFamily="34" charset="0"/>
                <a:ea typeface="+mn-ea"/>
                <a:cs typeface="+mn-cs"/>
              </a:rPr>
              <a:t>de </a:t>
            </a:r>
            <a:r>
              <a:rPr lang="es-ES" sz="5400" b="1" dirty="0" smtClean="0">
                <a:solidFill>
                  <a:srgbClr val="284C91"/>
                </a:solidFill>
                <a:latin typeface="Myriad Pro" panose="020B0503030403020204" pitchFamily="34" charset="0"/>
                <a:ea typeface="+mn-ea"/>
                <a:cs typeface="+mn-cs"/>
              </a:rPr>
              <a:t>datos</a:t>
            </a:r>
            <a:r>
              <a:rPr lang="es-ES" sz="5400" b="1" dirty="0">
                <a:solidFill>
                  <a:srgbClr val="284C91"/>
                </a:solidFill>
                <a:latin typeface="Myriad Pro" panose="020B0503030403020204" pitchFamily="34" charset="0"/>
                <a:ea typeface="+mn-ea"/>
                <a:cs typeface="+mn-cs"/>
              </a:rPr>
              <a:t>?</a:t>
            </a:r>
            <a:endParaRPr lang="es-PE" sz="5400" b="1" dirty="0">
              <a:solidFill>
                <a:srgbClr val="284C91"/>
              </a:solidFill>
              <a:latin typeface="Myriad Pro" panose="020B0503030403020204" pitchFamily="34" charset="0"/>
              <a:ea typeface="+mn-ea"/>
              <a:cs typeface="+mn-cs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28992" t="28125" r="9798" b="10182"/>
          <a:stretch/>
        </p:blipFill>
        <p:spPr>
          <a:xfrm>
            <a:off x="1504336" y="1828800"/>
            <a:ext cx="4188541" cy="3464035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6061166" y="1825626"/>
            <a:ext cx="545754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MX" sz="2200" dirty="0">
                <a:solidFill>
                  <a:srgbClr val="284C91"/>
                </a:solidFill>
                <a:latin typeface="Myriad Pro" panose="020B0503030403020204" pitchFamily="34" charset="0"/>
              </a:rPr>
              <a:t>Josh </a:t>
            </a:r>
            <a:r>
              <a:rPr lang="es-MX" sz="2200" dirty="0" err="1">
                <a:solidFill>
                  <a:srgbClr val="284C91"/>
                </a:solidFill>
                <a:latin typeface="Myriad Pro" panose="020B0503030403020204" pitchFamily="34" charset="0"/>
              </a:rPr>
              <a:t>Wills</a:t>
            </a:r>
            <a:r>
              <a:rPr lang="es-MX" sz="2200" dirty="0">
                <a:solidFill>
                  <a:srgbClr val="284C91"/>
                </a:solidFill>
                <a:latin typeface="Myriad Pro" panose="020B0503030403020204" pitchFamily="34" charset="0"/>
              </a:rPr>
              <a:t>: “Científico de datos (n): Persona que sabe más de estadística que cualquier programador y que a la vez sabe más de programación que cualquier estadístico". </a:t>
            </a:r>
          </a:p>
          <a:p>
            <a:pPr marL="28575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MX" sz="2200" dirty="0" err="1">
                <a:solidFill>
                  <a:srgbClr val="284C91"/>
                </a:solidFill>
                <a:latin typeface="Myriad Pro" panose="020B0503030403020204" pitchFamily="34" charset="0"/>
                <a:hlinkClick r:id="rId4"/>
              </a:rPr>
              <a:t>Burtch</a:t>
            </a:r>
            <a:r>
              <a:rPr lang="es-MX" sz="2200" dirty="0">
                <a:solidFill>
                  <a:srgbClr val="284C91"/>
                </a:solidFill>
                <a:latin typeface="Myriad Pro" panose="020B0503030403020204" pitchFamily="34" charset="0"/>
                <a:hlinkClick r:id="rId4"/>
              </a:rPr>
              <a:t> Works</a:t>
            </a:r>
            <a:r>
              <a:rPr lang="es-MX" sz="2200" dirty="0">
                <a:solidFill>
                  <a:srgbClr val="284C91"/>
                </a:solidFill>
                <a:latin typeface="Myriad Pro" panose="020B0503030403020204" pitchFamily="34" charset="0"/>
              </a:rPr>
              <a:t>: </a:t>
            </a:r>
            <a:r>
              <a:rPr lang="es-MX" sz="2200" dirty="0" smtClean="0">
                <a:solidFill>
                  <a:srgbClr val="284C91"/>
                </a:solidFill>
                <a:latin typeface="Myriad Pro" panose="020B0503030403020204" pitchFamily="34" charset="0"/>
              </a:rPr>
              <a:t>El </a:t>
            </a:r>
            <a:r>
              <a:rPr lang="es-MX" sz="2200" dirty="0">
                <a:solidFill>
                  <a:srgbClr val="284C91"/>
                </a:solidFill>
                <a:latin typeface="Myriad Pro" panose="020B0503030403020204" pitchFamily="34" charset="0"/>
              </a:rPr>
              <a:t>32% de los científicos de datos en activo vienen del mundo de las matemáticas y la estadística.</a:t>
            </a:r>
          </a:p>
          <a:p>
            <a:pPr marL="28575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MX" sz="2200" dirty="0">
                <a:solidFill>
                  <a:srgbClr val="284C91"/>
                </a:solidFill>
                <a:latin typeface="Myriad Pro" panose="020B0503030403020204" pitchFamily="34" charset="0"/>
              </a:rPr>
              <a:t> </a:t>
            </a:r>
            <a:r>
              <a:rPr lang="es-MX" sz="2200" dirty="0" smtClean="0">
                <a:solidFill>
                  <a:srgbClr val="284C91"/>
                </a:solidFill>
                <a:latin typeface="Myriad Pro" panose="020B0503030403020204" pitchFamily="34" charset="0"/>
              </a:rPr>
              <a:t>El </a:t>
            </a:r>
            <a:r>
              <a:rPr lang="es-MX" sz="2200" dirty="0">
                <a:solidFill>
                  <a:srgbClr val="284C91"/>
                </a:solidFill>
                <a:latin typeface="Myriad Pro" panose="020B0503030403020204" pitchFamily="34" charset="0"/>
              </a:rPr>
              <a:t>19% de la ingeniería informática y el 16% de otras ingenierías.</a:t>
            </a:r>
            <a:endParaRPr lang="es-PE" sz="2200" dirty="0">
              <a:solidFill>
                <a:srgbClr val="284C91"/>
              </a:solidFill>
              <a:latin typeface="Myriad Pro" panose="020B0503030403020204" pitchFamily="34" charset="0"/>
            </a:endParaRPr>
          </a:p>
          <a:p>
            <a:pPr algn="just">
              <a:spcBef>
                <a:spcPts val="1200"/>
              </a:spcBef>
            </a:pPr>
            <a:endParaRPr lang="es-MX" sz="2200" dirty="0"/>
          </a:p>
        </p:txBody>
      </p:sp>
    </p:spTree>
    <p:extLst>
      <p:ext uri="{BB962C8B-B14F-4D97-AF65-F5344CB8AC3E}">
        <p14:creationId xmlns:p14="http://schemas.microsoft.com/office/powerpoint/2010/main" val="319568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s-ES" sz="4800" b="1" dirty="0">
                <a:solidFill>
                  <a:srgbClr val="284C91"/>
                </a:solidFill>
                <a:latin typeface="Myriad Pro" panose="020B0503030403020204" pitchFamily="34" charset="0"/>
                <a:ea typeface="+mn-ea"/>
                <a:cs typeface="+mn-cs"/>
              </a:rPr>
              <a:t>La </a:t>
            </a:r>
            <a:r>
              <a:rPr lang="es-ES" sz="4800" b="1" dirty="0" smtClean="0">
                <a:solidFill>
                  <a:srgbClr val="284C91"/>
                </a:solidFill>
                <a:latin typeface="Myriad Pro" panose="020B0503030403020204" pitchFamily="34" charset="0"/>
                <a:ea typeface="+mn-ea"/>
                <a:cs typeface="+mn-cs"/>
              </a:rPr>
              <a:t>ciencia </a:t>
            </a:r>
            <a:r>
              <a:rPr lang="es-ES" sz="4800" b="1" dirty="0">
                <a:solidFill>
                  <a:srgbClr val="284C91"/>
                </a:solidFill>
                <a:latin typeface="Myriad Pro" panose="020B0503030403020204" pitchFamily="34" charset="0"/>
                <a:ea typeface="+mn-ea"/>
                <a:cs typeface="+mn-cs"/>
              </a:rPr>
              <a:t>de los </a:t>
            </a:r>
            <a:r>
              <a:rPr lang="es-ES" sz="4800" b="1" dirty="0" smtClean="0">
                <a:solidFill>
                  <a:srgbClr val="284C91"/>
                </a:solidFill>
                <a:latin typeface="Myriad Pro" panose="020B0503030403020204" pitchFamily="34" charset="0"/>
                <a:ea typeface="+mn-ea"/>
                <a:cs typeface="+mn-cs"/>
              </a:rPr>
              <a:t>datos </a:t>
            </a:r>
            <a:r>
              <a:rPr lang="es-ES" sz="4800" b="1" dirty="0">
                <a:solidFill>
                  <a:srgbClr val="284C91"/>
                </a:solidFill>
                <a:latin typeface="Myriad Pro" panose="020B0503030403020204" pitchFamily="34" charset="0"/>
                <a:ea typeface="+mn-ea"/>
                <a:cs typeface="+mn-cs"/>
              </a:rPr>
              <a:t>y la Estadística</a:t>
            </a:r>
            <a:endParaRPr lang="es-PE" sz="4800" b="1" dirty="0">
              <a:solidFill>
                <a:srgbClr val="284C91"/>
              </a:solidFill>
              <a:latin typeface="Myriad Pro" panose="020B0503030403020204" pitchFamily="34" charset="0"/>
              <a:ea typeface="+mn-ea"/>
              <a:cs typeface="+mn-cs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3032488" y="-220416"/>
            <a:ext cx="8996515" cy="4351338"/>
          </a:xfrm>
        </p:spPr>
        <p:txBody>
          <a:bodyPr/>
          <a:lstStyle/>
          <a:p>
            <a:pPr lvl="0"/>
            <a:endParaRPr lang="es-MX" dirty="0"/>
          </a:p>
          <a:p>
            <a:pPr lvl="0"/>
            <a:r>
              <a:rPr lang="es-MX" dirty="0"/>
              <a:t>Estadística descriptiva.</a:t>
            </a:r>
            <a:endParaRPr lang="es-PE" dirty="0"/>
          </a:p>
          <a:p>
            <a:pPr lvl="0"/>
            <a:r>
              <a:rPr lang="es-MX" dirty="0"/>
              <a:t>Media, mediana, moda, rango, varianza, desviación estándar, visualización de datos. </a:t>
            </a:r>
            <a:endParaRPr lang="es-PE" dirty="0"/>
          </a:p>
          <a:p>
            <a:pPr lvl="0"/>
            <a:r>
              <a:rPr lang="es-MX" dirty="0"/>
              <a:t>Estadística Inferencial. </a:t>
            </a:r>
            <a:endParaRPr lang="es-PE" dirty="0"/>
          </a:p>
          <a:p>
            <a:pPr lvl="0"/>
            <a:r>
              <a:rPr lang="es-MX" dirty="0"/>
              <a:t>Correlación, modelo de regresión lineal, regresión simple, regresión múltiple.</a:t>
            </a:r>
            <a:endParaRPr lang="es-PE" dirty="0"/>
          </a:p>
          <a:p>
            <a:endParaRPr lang="es-PE" dirty="0"/>
          </a:p>
        </p:txBody>
      </p:sp>
      <p:sp>
        <p:nvSpPr>
          <p:cNvPr id="11" name="Forma libre 10"/>
          <p:cNvSpPr/>
          <p:nvPr/>
        </p:nvSpPr>
        <p:spPr>
          <a:xfrm>
            <a:off x="842529" y="2848236"/>
            <a:ext cx="2741589" cy="1370794"/>
          </a:xfrm>
          <a:custGeom>
            <a:avLst/>
            <a:gdLst>
              <a:gd name="connsiteX0" fmla="*/ 0 w 2741589"/>
              <a:gd name="connsiteY0" fmla="*/ 137079 h 1370794"/>
              <a:gd name="connsiteX1" fmla="*/ 137079 w 2741589"/>
              <a:gd name="connsiteY1" fmla="*/ 0 h 1370794"/>
              <a:gd name="connsiteX2" fmla="*/ 2604510 w 2741589"/>
              <a:gd name="connsiteY2" fmla="*/ 0 h 1370794"/>
              <a:gd name="connsiteX3" fmla="*/ 2741589 w 2741589"/>
              <a:gd name="connsiteY3" fmla="*/ 137079 h 1370794"/>
              <a:gd name="connsiteX4" fmla="*/ 2741589 w 2741589"/>
              <a:gd name="connsiteY4" fmla="*/ 1233715 h 1370794"/>
              <a:gd name="connsiteX5" fmla="*/ 2604510 w 2741589"/>
              <a:gd name="connsiteY5" fmla="*/ 1370794 h 1370794"/>
              <a:gd name="connsiteX6" fmla="*/ 137079 w 2741589"/>
              <a:gd name="connsiteY6" fmla="*/ 1370794 h 1370794"/>
              <a:gd name="connsiteX7" fmla="*/ 0 w 2741589"/>
              <a:gd name="connsiteY7" fmla="*/ 1233715 h 1370794"/>
              <a:gd name="connsiteX8" fmla="*/ 0 w 2741589"/>
              <a:gd name="connsiteY8" fmla="*/ 137079 h 137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1589" h="1370794">
                <a:moveTo>
                  <a:pt x="0" y="137079"/>
                </a:moveTo>
                <a:cubicBezTo>
                  <a:pt x="0" y="61372"/>
                  <a:pt x="61372" y="0"/>
                  <a:pt x="137079" y="0"/>
                </a:cubicBezTo>
                <a:lnTo>
                  <a:pt x="2604510" y="0"/>
                </a:lnTo>
                <a:cubicBezTo>
                  <a:pt x="2680217" y="0"/>
                  <a:pt x="2741589" y="61372"/>
                  <a:pt x="2741589" y="137079"/>
                </a:cubicBezTo>
                <a:lnTo>
                  <a:pt x="2741589" y="1233715"/>
                </a:lnTo>
                <a:cubicBezTo>
                  <a:pt x="2741589" y="1309422"/>
                  <a:pt x="2680217" y="1370794"/>
                  <a:pt x="2604510" y="1370794"/>
                </a:cubicBezTo>
                <a:lnTo>
                  <a:pt x="137079" y="1370794"/>
                </a:lnTo>
                <a:cubicBezTo>
                  <a:pt x="61372" y="1370794"/>
                  <a:pt x="0" y="1309422"/>
                  <a:pt x="0" y="1233715"/>
                </a:cubicBezTo>
                <a:lnTo>
                  <a:pt x="0" y="137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024" tIns="56024" rIns="56024" bIns="56024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3600" b="1" kern="1200" dirty="0" smtClean="0"/>
              <a:t>Estadística</a:t>
            </a:r>
            <a:endParaRPr lang="es-ES" sz="3600" b="1" kern="1200" dirty="0"/>
          </a:p>
        </p:txBody>
      </p:sp>
      <p:sp>
        <p:nvSpPr>
          <p:cNvPr id="12" name="Forma libre 11"/>
          <p:cNvSpPr/>
          <p:nvPr/>
        </p:nvSpPr>
        <p:spPr>
          <a:xfrm rot="19457599">
            <a:off x="3457181" y="3120128"/>
            <a:ext cx="1350511" cy="38803"/>
          </a:xfrm>
          <a:custGeom>
            <a:avLst/>
            <a:gdLst>
              <a:gd name="connsiteX0" fmla="*/ 0 w 1350511"/>
              <a:gd name="connsiteY0" fmla="*/ 19401 h 38803"/>
              <a:gd name="connsiteX1" fmla="*/ 1350511 w 1350511"/>
              <a:gd name="connsiteY1" fmla="*/ 19401 h 3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0511" h="38803">
                <a:moveTo>
                  <a:pt x="0" y="19401"/>
                </a:moveTo>
                <a:lnTo>
                  <a:pt x="1350511" y="19401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54192" tIns="-14361" rIns="654193" bIns="-14362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500" kern="1200"/>
          </a:p>
        </p:txBody>
      </p:sp>
      <p:sp>
        <p:nvSpPr>
          <p:cNvPr id="13" name="Forma libre 12"/>
          <p:cNvSpPr/>
          <p:nvPr/>
        </p:nvSpPr>
        <p:spPr>
          <a:xfrm>
            <a:off x="4680755" y="2060029"/>
            <a:ext cx="2741589" cy="1370794"/>
          </a:xfrm>
          <a:custGeom>
            <a:avLst/>
            <a:gdLst>
              <a:gd name="connsiteX0" fmla="*/ 0 w 2741589"/>
              <a:gd name="connsiteY0" fmla="*/ 137079 h 1370794"/>
              <a:gd name="connsiteX1" fmla="*/ 137079 w 2741589"/>
              <a:gd name="connsiteY1" fmla="*/ 0 h 1370794"/>
              <a:gd name="connsiteX2" fmla="*/ 2604510 w 2741589"/>
              <a:gd name="connsiteY2" fmla="*/ 0 h 1370794"/>
              <a:gd name="connsiteX3" fmla="*/ 2741589 w 2741589"/>
              <a:gd name="connsiteY3" fmla="*/ 137079 h 1370794"/>
              <a:gd name="connsiteX4" fmla="*/ 2741589 w 2741589"/>
              <a:gd name="connsiteY4" fmla="*/ 1233715 h 1370794"/>
              <a:gd name="connsiteX5" fmla="*/ 2604510 w 2741589"/>
              <a:gd name="connsiteY5" fmla="*/ 1370794 h 1370794"/>
              <a:gd name="connsiteX6" fmla="*/ 137079 w 2741589"/>
              <a:gd name="connsiteY6" fmla="*/ 1370794 h 1370794"/>
              <a:gd name="connsiteX7" fmla="*/ 0 w 2741589"/>
              <a:gd name="connsiteY7" fmla="*/ 1233715 h 1370794"/>
              <a:gd name="connsiteX8" fmla="*/ 0 w 2741589"/>
              <a:gd name="connsiteY8" fmla="*/ 137079 h 137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1589" h="1370794">
                <a:moveTo>
                  <a:pt x="0" y="137079"/>
                </a:moveTo>
                <a:cubicBezTo>
                  <a:pt x="0" y="61372"/>
                  <a:pt x="61372" y="0"/>
                  <a:pt x="137079" y="0"/>
                </a:cubicBezTo>
                <a:lnTo>
                  <a:pt x="2604510" y="0"/>
                </a:lnTo>
                <a:cubicBezTo>
                  <a:pt x="2680217" y="0"/>
                  <a:pt x="2741589" y="61372"/>
                  <a:pt x="2741589" y="137079"/>
                </a:cubicBezTo>
                <a:lnTo>
                  <a:pt x="2741589" y="1233715"/>
                </a:lnTo>
                <a:cubicBezTo>
                  <a:pt x="2741589" y="1309422"/>
                  <a:pt x="2680217" y="1370794"/>
                  <a:pt x="2604510" y="1370794"/>
                </a:cubicBezTo>
                <a:lnTo>
                  <a:pt x="137079" y="1370794"/>
                </a:lnTo>
                <a:cubicBezTo>
                  <a:pt x="61372" y="1370794"/>
                  <a:pt x="0" y="1309422"/>
                  <a:pt x="0" y="1233715"/>
                </a:cubicBezTo>
                <a:lnTo>
                  <a:pt x="0" y="137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024" tIns="56024" rIns="56024" bIns="56024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500" b="1" kern="1200" dirty="0" smtClean="0"/>
              <a:t>Descriptiva</a:t>
            </a:r>
            <a:endParaRPr lang="es-ES" sz="2500" b="1" kern="1200" dirty="0"/>
          </a:p>
        </p:txBody>
      </p:sp>
      <p:sp>
        <p:nvSpPr>
          <p:cNvPr id="14" name="Forma libre 13"/>
          <p:cNvSpPr/>
          <p:nvPr/>
        </p:nvSpPr>
        <p:spPr>
          <a:xfrm>
            <a:off x="7422344" y="2726024"/>
            <a:ext cx="1096635" cy="38803"/>
          </a:xfrm>
          <a:custGeom>
            <a:avLst/>
            <a:gdLst>
              <a:gd name="connsiteX0" fmla="*/ 0 w 1096635"/>
              <a:gd name="connsiteY0" fmla="*/ 19401 h 38803"/>
              <a:gd name="connsiteX1" fmla="*/ 1096635 w 1096635"/>
              <a:gd name="connsiteY1" fmla="*/ 19401 h 3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96635" h="38803">
                <a:moveTo>
                  <a:pt x="0" y="19401"/>
                </a:moveTo>
                <a:lnTo>
                  <a:pt x="1096635" y="19401"/>
                </a:lnTo>
              </a:path>
            </a:pathLst>
          </a:custGeom>
          <a:noFill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602" tIns="-8014" rIns="533602" bIns="-8014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500" kern="1200"/>
          </a:p>
        </p:txBody>
      </p:sp>
      <p:sp>
        <p:nvSpPr>
          <p:cNvPr id="15" name="Forma libre 14"/>
          <p:cNvSpPr/>
          <p:nvPr/>
        </p:nvSpPr>
        <p:spPr>
          <a:xfrm>
            <a:off x="8518980" y="2060029"/>
            <a:ext cx="2741589" cy="1370794"/>
          </a:xfrm>
          <a:custGeom>
            <a:avLst/>
            <a:gdLst>
              <a:gd name="connsiteX0" fmla="*/ 0 w 2741589"/>
              <a:gd name="connsiteY0" fmla="*/ 137079 h 1370794"/>
              <a:gd name="connsiteX1" fmla="*/ 137079 w 2741589"/>
              <a:gd name="connsiteY1" fmla="*/ 0 h 1370794"/>
              <a:gd name="connsiteX2" fmla="*/ 2604510 w 2741589"/>
              <a:gd name="connsiteY2" fmla="*/ 0 h 1370794"/>
              <a:gd name="connsiteX3" fmla="*/ 2741589 w 2741589"/>
              <a:gd name="connsiteY3" fmla="*/ 137079 h 1370794"/>
              <a:gd name="connsiteX4" fmla="*/ 2741589 w 2741589"/>
              <a:gd name="connsiteY4" fmla="*/ 1233715 h 1370794"/>
              <a:gd name="connsiteX5" fmla="*/ 2604510 w 2741589"/>
              <a:gd name="connsiteY5" fmla="*/ 1370794 h 1370794"/>
              <a:gd name="connsiteX6" fmla="*/ 137079 w 2741589"/>
              <a:gd name="connsiteY6" fmla="*/ 1370794 h 1370794"/>
              <a:gd name="connsiteX7" fmla="*/ 0 w 2741589"/>
              <a:gd name="connsiteY7" fmla="*/ 1233715 h 1370794"/>
              <a:gd name="connsiteX8" fmla="*/ 0 w 2741589"/>
              <a:gd name="connsiteY8" fmla="*/ 137079 h 137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1589" h="1370794">
                <a:moveTo>
                  <a:pt x="0" y="137079"/>
                </a:moveTo>
                <a:cubicBezTo>
                  <a:pt x="0" y="61372"/>
                  <a:pt x="61372" y="0"/>
                  <a:pt x="137079" y="0"/>
                </a:cubicBezTo>
                <a:lnTo>
                  <a:pt x="2604510" y="0"/>
                </a:lnTo>
                <a:cubicBezTo>
                  <a:pt x="2680217" y="0"/>
                  <a:pt x="2741589" y="61372"/>
                  <a:pt x="2741589" y="137079"/>
                </a:cubicBezTo>
                <a:lnTo>
                  <a:pt x="2741589" y="1233715"/>
                </a:lnTo>
                <a:cubicBezTo>
                  <a:pt x="2741589" y="1309422"/>
                  <a:pt x="2680217" y="1370794"/>
                  <a:pt x="2604510" y="1370794"/>
                </a:cubicBezTo>
                <a:lnTo>
                  <a:pt x="137079" y="1370794"/>
                </a:lnTo>
                <a:cubicBezTo>
                  <a:pt x="61372" y="1370794"/>
                  <a:pt x="0" y="1309422"/>
                  <a:pt x="0" y="1233715"/>
                </a:cubicBezTo>
                <a:lnTo>
                  <a:pt x="0" y="137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024" tIns="56024" rIns="56024" bIns="56024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500" kern="1200" dirty="0" smtClean="0"/>
              <a:t>Media, mediana, moda, rango, etc.</a:t>
            </a:r>
            <a:endParaRPr lang="es-ES" sz="2500" kern="1200" dirty="0"/>
          </a:p>
        </p:txBody>
      </p:sp>
      <p:sp>
        <p:nvSpPr>
          <p:cNvPr id="16" name="Forma libre 15"/>
          <p:cNvSpPr/>
          <p:nvPr/>
        </p:nvSpPr>
        <p:spPr>
          <a:xfrm rot="2142401">
            <a:off x="3457181" y="3908335"/>
            <a:ext cx="1350511" cy="38803"/>
          </a:xfrm>
          <a:custGeom>
            <a:avLst/>
            <a:gdLst>
              <a:gd name="connsiteX0" fmla="*/ 0 w 1350511"/>
              <a:gd name="connsiteY0" fmla="*/ 19401 h 38803"/>
              <a:gd name="connsiteX1" fmla="*/ 1350511 w 1350511"/>
              <a:gd name="connsiteY1" fmla="*/ 19401 h 3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0511" h="38803">
                <a:moveTo>
                  <a:pt x="0" y="19401"/>
                </a:moveTo>
                <a:lnTo>
                  <a:pt x="1350511" y="19401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54193" tIns="-14362" rIns="654192" bIns="-14361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500" kern="1200"/>
          </a:p>
        </p:txBody>
      </p:sp>
      <p:sp>
        <p:nvSpPr>
          <p:cNvPr id="17" name="Forma libre 16"/>
          <p:cNvSpPr/>
          <p:nvPr/>
        </p:nvSpPr>
        <p:spPr>
          <a:xfrm>
            <a:off x="4680755" y="3636443"/>
            <a:ext cx="2741589" cy="1370794"/>
          </a:xfrm>
          <a:custGeom>
            <a:avLst/>
            <a:gdLst>
              <a:gd name="connsiteX0" fmla="*/ 0 w 2741589"/>
              <a:gd name="connsiteY0" fmla="*/ 137079 h 1370794"/>
              <a:gd name="connsiteX1" fmla="*/ 137079 w 2741589"/>
              <a:gd name="connsiteY1" fmla="*/ 0 h 1370794"/>
              <a:gd name="connsiteX2" fmla="*/ 2604510 w 2741589"/>
              <a:gd name="connsiteY2" fmla="*/ 0 h 1370794"/>
              <a:gd name="connsiteX3" fmla="*/ 2741589 w 2741589"/>
              <a:gd name="connsiteY3" fmla="*/ 137079 h 1370794"/>
              <a:gd name="connsiteX4" fmla="*/ 2741589 w 2741589"/>
              <a:gd name="connsiteY4" fmla="*/ 1233715 h 1370794"/>
              <a:gd name="connsiteX5" fmla="*/ 2604510 w 2741589"/>
              <a:gd name="connsiteY5" fmla="*/ 1370794 h 1370794"/>
              <a:gd name="connsiteX6" fmla="*/ 137079 w 2741589"/>
              <a:gd name="connsiteY6" fmla="*/ 1370794 h 1370794"/>
              <a:gd name="connsiteX7" fmla="*/ 0 w 2741589"/>
              <a:gd name="connsiteY7" fmla="*/ 1233715 h 1370794"/>
              <a:gd name="connsiteX8" fmla="*/ 0 w 2741589"/>
              <a:gd name="connsiteY8" fmla="*/ 137079 h 137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1589" h="1370794">
                <a:moveTo>
                  <a:pt x="0" y="137079"/>
                </a:moveTo>
                <a:cubicBezTo>
                  <a:pt x="0" y="61372"/>
                  <a:pt x="61372" y="0"/>
                  <a:pt x="137079" y="0"/>
                </a:cubicBezTo>
                <a:lnTo>
                  <a:pt x="2604510" y="0"/>
                </a:lnTo>
                <a:cubicBezTo>
                  <a:pt x="2680217" y="0"/>
                  <a:pt x="2741589" y="61372"/>
                  <a:pt x="2741589" y="137079"/>
                </a:cubicBezTo>
                <a:lnTo>
                  <a:pt x="2741589" y="1233715"/>
                </a:lnTo>
                <a:cubicBezTo>
                  <a:pt x="2741589" y="1309422"/>
                  <a:pt x="2680217" y="1370794"/>
                  <a:pt x="2604510" y="1370794"/>
                </a:cubicBezTo>
                <a:lnTo>
                  <a:pt x="137079" y="1370794"/>
                </a:lnTo>
                <a:cubicBezTo>
                  <a:pt x="61372" y="1370794"/>
                  <a:pt x="0" y="1309422"/>
                  <a:pt x="0" y="1233715"/>
                </a:cubicBezTo>
                <a:lnTo>
                  <a:pt x="0" y="137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024" tIns="56024" rIns="56024" bIns="56024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500" b="1" kern="1200" dirty="0" smtClean="0"/>
              <a:t>Inferencial</a:t>
            </a:r>
            <a:endParaRPr lang="es-ES" sz="2500" b="1" kern="1200" dirty="0"/>
          </a:p>
        </p:txBody>
      </p:sp>
      <p:sp>
        <p:nvSpPr>
          <p:cNvPr id="18" name="Forma libre 17"/>
          <p:cNvSpPr/>
          <p:nvPr/>
        </p:nvSpPr>
        <p:spPr>
          <a:xfrm>
            <a:off x="7422344" y="4302438"/>
            <a:ext cx="1096635" cy="38803"/>
          </a:xfrm>
          <a:custGeom>
            <a:avLst/>
            <a:gdLst>
              <a:gd name="connsiteX0" fmla="*/ 0 w 1096635"/>
              <a:gd name="connsiteY0" fmla="*/ 19401 h 38803"/>
              <a:gd name="connsiteX1" fmla="*/ 1096635 w 1096635"/>
              <a:gd name="connsiteY1" fmla="*/ 19401 h 3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96635" h="38803">
                <a:moveTo>
                  <a:pt x="0" y="19401"/>
                </a:moveTo>
                <a:lnTo>
                  <a:pt x="1096635" y="19401"/>
                </a:lnTo>
              </a:path>
            </a:pathLst>
          </a:custGeom>
          <a:noFill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602" tIns="-8014" rIns="533602" bIns="-8014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500" kern="1200"/>
          </a:p>
        </p:txBody>
      </p:sp>
      <p:sp>
        <p:nvSpPr>
          <p:cNvPr id="19" name="Forma libre 18"/>
          <p:cNvSpPr/>
          <p:nvPr/>
        </p:nvSpPr>
        <p:spPr>
          <a:xfrm>
            <a:off x="8518980" y="3636443"/>
            <a:ext cx="2741589" cy="1370794"/>
          </a:xfrm>
          <a:custGeom>
            <a:avLst/>
            <a:gdLst>
              <a:gd name="connsiteX0" fmla="*/ 0 w 2741589"/>
              <a:gd name="connsiteY0" fmla="*/ 137079 h 1370794"/>
              <a:gd name="connsiteX1" fmla="*/ 137079 w 2741589"/>
              <a:gd name="connsiteY1" fmla="*/ 0 h 1370794"/>
              <a:gd name="connsiteX2" fmla="*/ 2604510 w 2741589"/>
              <a:gd name="connsiteY2" fmla="*/ 0 h 1370794"/>
              <a:gd name="connsiteX3" fmla="*/ 2741589 w 2741589"/>
              <a:gd name="connsiteY3" fmla="*/ 137079 h 1370794"/>
              <a:gd name="connsiteX4" fmla="*/ 2741589 w 2741589"/>
              <a:gd name="connsiteY4" fmla="*/ 1233715 h 1370794"/>
              <a:gd name="connsiteX5" fmla="*/ 2604510 w 2741589"/>
              <a:gd name="connsiteY5" fmla="*/ 1370794 h 1370794"/>
              <a:gd name="connsiteX6" fmla="*/ 137079 w 2741589"/>
              <a:gd name="connsiteY6" fmla="*/ 1370794 h 1370794"/>
              <a:gd name="connsiteX7" fmla="*/ 0 w 2741589"/>
              <a:gd name="connsiteY7" fmla="*/ 1233715 h 1370794"/>
              <a:gd name="connsiteX8" fmla="*/ 0 w 2741589"/>
              <a:gd name="connsiteY8" fmla="*/ 137079 h 137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1589" h="1370794">
                <a:moveTo>
                  <a:pt x="0" y="137079"/>
                </a:moveTo>
                <a:cubicBezTo>
                  <a:pt x="0" y="61372"/>
                  <a:pt x="61372" y="0"/>
                  <a:pt x="137079" y="0"/>
                </a:cubicBezTo>
                <a:lnTo>
                  <a:pt x="2604510" y="0"/>
                </a:lnTo>
                <a:cubicBezTo>
                  <a:pt x="2680217" y="0"/>
                  <a:pt x="2741589" y="61372"/>
                  <a:pt x="2741589" y="137079"/>
                </a:cubicBezTo>
                <a:lnTo>
                  <a:pt x="2741589" y="1233715"/>
                </a:lnTo>
                <a:cubicBezTo>
                  <a:pt x="2741589" y="1309422"/>
                  <a:pt x="2680217" y="1370794"/>
                  <a:pt x="2604510" y="1370794"/>
                </a:cubicBezTo>
                <a:lnTo>
                  <a:pt x="137079" y="1370794"/>
                </a:lnTo>
                <a:cubicBezTo>
                  <a:pt x="61372" y="1370794"/>
                  <a:pt x="0" y="1309422"/>
                  <a:pt x="0" y="1233715"/>
                </a:cubicBezTo>
                <a:lnTo>
                  <a:pt x="0" y="137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024" tIns="56024" rIns="56024" bIns="56024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500" kern="1200" dirty="0" smtClean="0"/>
              <a:t>Correlación, modelo de regresión lineal, etc.</a:t>
            </a:r>
            <a:endParaRPr lang="es-ES" sz="2500" kern="1200" dirty="0"/>
          </a:p>
        </p:txBody>
      </p:sp>
    </p:spTree>
    <p:extLst>
      <p:ext uri="{BB962C8B-B14F-4D97-AF65-F5344CB8AC3E}">
        <p14:creationId xmlns:p14="http://schemas.microsoft.com/office/powerpoint/2010/main" val="165711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9847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s-MX" b="1" dirty="0"/>
              <a:t/>
            </a:r>
            <a:br>
              <a:rPr lang="es-MX" b="1" dirty="0"/>
            </a:br>
            <a:r>
              <a:rPr lang="es-MX" sz="6000" b="1" dirty="0">
                <a:solidFill>
                  <a:srgbClr val="284C91"/>
                </a:solidFill>
                <a:latin typeface="Myriad Pro" panose="020B0503030403020204" pitchFamily="34" charset="0"/>
                <a:ea typeface="+mn-ea"/>
                <a:cs typeface="+mn-cs"/>
              </a:rPr>
              <a:t>Diferencia entre </a:t>
            </a:r>
            <a:r>
              <a:rPr lang="es-MX" sz="6000" b="1" dirty="0" smtClean="0">
                <a:solidFill>
                  <a:srgbClr val="284C91"/>
                </a:solidFill>
                <a:latin typeface="Myriad Pro" panose="020B0503030403020204" pitchFamily="34" charset="0"/>
                <a:ea typeface="+mn-ea"/>
                <a:cs typeface="+mn-cs"/>
              </a:rPr>
              <a:t>correlación </a:t>
            </a:r>
            <a:r>
              <a:rPr lang="es-MX" sz="6000" b="1" dirty="0">
                <a:solidFill>
                  <a:srgbClr val="284C91"/>
                </a:solidFill>
                <a:latin typeface="Myriad Pro" panose="020B0503030403020204" pitchFamily="34" charset="0"/>
                <a:ea typeface="+mn-ea"/>
                <a:cs typeface="+mn-cs"/>
              </a:rPr>
              <a:t>y </a:t>
            </a:r>
            <a:r>
              <a:rPr lang="es-MX" sz="6000" b="1" dirty="0" smtClean="0">
                <a:solidFill>
                  <a:srgbClr val="284C91"/>
                </a:solidFill>
                <a:latin typeface="Myriad Pro" panose="020B0503030403020204" pitchFamily="34" charset="0"/>
                <a:ea typeface="+mn-ea"/>
                <a:cs typeface="+mn-cs"/>
              </a:rPr>
              <a:t>causalidad</a:t>
            </a:r>
            <a:r>
              <a:rPr lang="es-PE" dirty="0"/>
              <a:t/>
            </a:r>
            <a:br>
              <a:rPr lang="es-PE" dirty="0"/>
            </a:br>
            <a:endParaRPr lang="es-PE" dirty="0"/>
          </a:p>
        </p:txBody>
      </p:sp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580302"/>
              </p:ext>
            </p:extLst>
          </p:nvPr>
        </p:nvGraphicFramePr>
        <p:xfrm>
          <a:off x="2032000" y="2207577"/>
          <a:ext cx="8128000" cy="353008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12280611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17295817"/>
                    </a:ext>
                  </a:extLst>
                </a:gridCol>
              </a:tblGrid>
              <a:tr h="675572">
                <a:tc>
                  <a:txBody>
                    <a:bodyPr/>
                    <a:lstStyle/>
                    <a:p>
                      <a:pPr algn="ctr"/>
                      <a:r>
                        <a:rPr lang="es-MX" sz="3200" dirty="0" smtClean="0"/>
                        <a:t>Causalidad</a:t>
                      </a:r>
                      <a:endParaRPr lang="es-PE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200" dirty="0" smtClean="0"/>
                        <a:t>Correlación</a:t>
                      </a:r>
                      <a:endParaRPr lang="es-P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803928"/>
                  </a:ext>
                </a:extLst>
              </a:tr>
              <a:tr h="1166056">
                <a:tc>
                  <a:txBody>
                    <a:bodyPr/>
                    <a:lstStyle/>
                    <a:p>
                      <a:pPr algn="just"/>
                      <a:r>
                        <a:rPr lang="es-MX" sz="2400" dirty="0" smtClean="0"/>
                        <a:t>Causa,</a:t>
                      </a:r>
                      <a:r>
                        <a:rPr lang="es-MX" sz="2400" baseline="0" dirty="0" smtClean="0"/>
                        <a:t> origen, principio.</a:t>
                      </a:r>
                      <a:endParaRPr lang="es-P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2400" dirty="0" smtClean="0"/>
                        <a:t>Correspondencia o relación recíproca entre dos o más cosas o series de cosas.</a:t>
                      </a:r>
                      <a:endParaRPr lang="es-P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230383"/>
                  </a:ext>
                </a:extLst>
              </a:tr>
              <a:tr h="1665794">
                <a:tc>
                  <a:txBody>
                    <a:bodyPr/>
                    <a:lstStyle/>
                    <a:p>
                      <a:pPr algn="just"/>
                      <a:r>
                        <a:rPr lang="es-MX" sz="2400" dirty="0" smtClean="0"/>
                        <a:t>Causa y un efecto,</a:t>
                      </a:r>
                      <a:r>
                        <a:rPr lang="es-MX" sz="2400" baseline="0" dirty="0" smtClean="0"/>
                        <a:t> es decir, hace referencia a los motivos que originan “algo”.</a:t>
                      </a:r>
                      <a:endParaRPr lang="es-P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s-P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36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679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5400" b="1" dirty="0">
                <a:solidFill>
                  <a:srgbClr val="284C91"/>
                </a:solidFill>
                <a:latin typeface="Myriad Pro" panose="020B0503030403020204" pitchFamily="34" charset="0"/>
                <a:ea typeface="+mn-ea"/>
                <a:cs typeface="+mn-cs"/>
              </a:rPr>
              <a:t>Tipos de </a:t>
            </a:r>
            <a:r>
              <a:rPr lang="es-ES" sz="5400" b="1" dirty="0" smtClean="0">
                <a:solidFill>
                  <a:srgbClr val="284C91"/>
                </a:solidFill>
                <a:latin typeface="Myriad Pro" panose="020B0503030403020204" pitchFamily="34" charset="0"/>
                <a:ea typeface="+mn-ea"/>
                <a:cs typeface="+mn-cs"/>
              </a:rPr>
              <a:t>correlación</a:t>
            </a:r>
            <a:endParaRPr lang="es-PE" sz="5400" b="1" dirty="0">
              <a:solidFill>
                <a:srgbClr val="284C91"/>
              </a:solidFill>
              <a:latin typeface="Myriad Pro" panose="020B0503030403020204" pitchFamily="34" charset="0"/>
              <a:ea typeface="+mn-ea"/>
              <a:cs typeface="+mn-cs"/>
            </a:endParaRPr>
          </a:p>
        </p:txBody>
      </p:sp>
      <p:pic>
        <p:nvPicPr>
          <p:cNvPr id="4" name="Marcador de contenido 3"/>
          <p:cNvPicPr>
            <a:picLocks noGrp="1"/>
          </p:cNvPicPr>
          <p:nvPr>
            <p:ph idx="1"/>
          </p:nvPr>
        </p:nvPicPr>
        <p:blipFill rotWithShape="1">
          <a:blip r:embed="rId2"/>
          <a:srcRect l="34819" t="46246" r="52022" b="38991"/>
          <a:stretch/>
        </p:blipFill>
        <p:spPr bwMode="auto">
          <a:xfrm>
            <a:off x="3905250" y="2519566"/>
            <a:ext cx="4781550" cy="24905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8183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>
                <a:solidFill>
                  <a:srgbClr val="284C91"/>
                </a:solidFill>
                <a:latin typeface="Myriad Pro" panose="020B0503030403020204" pitchFamily="34" charset="0"/>
              </a:rPr>
              <a:t>Tipos de correlación</a:t>
            </a:r>
            <a:endParaRPr lang="es-PE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PE" dirty="0"/>
          </a:p>
        </p:txBody>
      </p:sp>
      <p:pic>
        <p:nvPicPr>
          <p:cNvPr id="6" name="Imagen 5"/>
          <p:cNvPicPr/>
          <p:nvPr/>
        </p:nvPicPr>
        <p:blipFill rotWithShape="1">
          <a:blip r:embed="rId2"/>
          <a:srcRect l="47977" t="47345" r="40205" b="40113"/>
          <a:stretch/>
        </p:blipFill>
        <p:spPr bwMode="auto">
          <a:xfrm>
            <a:off x="3562350" y="2310015"/>
            <a:ext cx="4933949" cy="29668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0983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solidFill>
                  <a:srgbClr val="284C91"/>
                </a:solidFill>
                <a:latin typeface="Myriad Pro" panose="020B0503030403020204" pitchFamily="34" charset="0"/>
              </a:rPr>
              <a:t>			Tipos </a:t>
            </a:r>
            <a:r>
              <a:rPr lang="es-ES" b="1" dirty="0">
                <a:solidFill>
                  <a:srgbClr val="284C91"/>
                </a:solidFill>
                <a:latin typeface="Myriad Pro" panose="020B0503030403020204" pitchFamily="34" charset="0"/>
              </a:rPr>
              <a:t>de correlación</a:t>
            </a:r>
            <a:endParaRPr lang="es-PE" dirty="0"/>
          </a:p>
        </p:txBody>
      </p:sp>
      <p:pic>
        <p:nvPicPr>
          <p:cNvPr id="4" name="Marcador de contenido 3"/>
          <p:cNvPicPr>
            <a:picLocks noGrp="1"/>
          </p:cNvPicPr>
          <p:nvPr>
            <p:ph idx="1"/>
          </p:nvPr>
        </p:nvPicPr>
        <p:blipFill rotWithShape="1">
          <a:blip r:embed="rId2"/>
          <a:srcRect l="35101" t="60724" r="52904" b="29139"/>
          <a:stretch/>
        </p:blipFill>
        <p:spPr bwMode="auto">
          <a:xfrm>
            <a:off x="3657600" y="2286000"/>
            <a:ext cx="5086350" cy="2686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2422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6000" b="1" dirty="0" smtClean="0">
                <a:solidFill>
                  <a:srgbClr val="284C91"/>
                </a:solidFill>
                <a:latin typeface="Myriad Pro" panose="020B0503030403020204" pitchFamily="34" charset="0"/>
                <a:ea typeface="+mn-ea"/>
                <a:cs typeface="+mn-cs"/>
              </a:rPr>
              <a:t>Causales </a:t>
            </a:r>
            <a:r>
              <a:rPr lang="es-MX" sz="6000" b="1" dirty="0">
                <a:solidFill>
                  <a:srgbClr val="284C91"/>
                </a:solidFill>
                <a:latin typeface="Myriad Pro" panose="020B0503030403020204" pitchFamily="34" charset="0"/>
                <a:ea typeface="+mn-ea"/>
                <a:cs typeface="+mn-cs"/>
              </a:rPr>
              <a:t>de la c</a:t>
            </a:r>
            <a:r>
              <a:rPr lang="es-MX" sz="6000" b="1" dirty="0" smtClean="0">
                <a:solidFill>
                  <a:srgbClr val="284C91"/>
                </a:solidFill>
                <a:latin typeface="Myriad Pro" panose="020B0503030403020204" pitchFamily="34" charset="0"/>
                <a:ea typeface="+mn-ea"/>
                <a:cs typeface="+mn-cs"/>
              </a:rPr>
              <a:t>orrelación</a:t>
            </a:r>
            <a:endParaRPr lang="es-PE" sz="6000" b="1" dirty="0">
              <a:solidFill>
                <a:srgbClr val="284C91"/>
              </a:solidFill>
              <a:latin typeface="Myriad Pro" panose="020B0503030403020204" pitchFamily="34" charset="0"/>
              <a:ea typeface="+mn-ea"/>
              <a:cs typeface="+mn-cs"/>
            </a:endParaRPr>
          </a:p>
        </p:txBody>
      </p:sp>
      <p:grpSp>
        <p:nvGrpSpPr>
          <p:cNvPr id="11" name="Grupo 10"/>
          <p:cNvGrpSpPr/>
          <p:nvPr/>
        </p:nvGrpSpPr>
        <p:grpSpPr>
          <a:xfrm>
            <a:off x="2263397" y="1690688"/>
            <a:ext cx="7242553" cy="4299695"/>
            <a:chOff x="3215897" y="1747385"/>
            <a:chExt cx="7242553" cy="4299695"/>
          </a:xfrm>
        </p:grpSpPr>
        <p:sp>
          <p:nvSpPr>
            <p:cNvPr id="12" name="Forma libre 11"/>
            <p:cNvSpPr/>
            <p:nvPr/>
          </p:nvSpPr>
          <p:spPr>
            <a:xfrm>
              <a:off x="4323615" y="3942953"/>
              <a:ext cx="726662" cy="1384647"/>
            </a:xfrm>
            <a:custGeom>
              <a:avLst/>
              <a:gdLst>
                <a:gd name="connsiteX0" fmla="*/ 0 w 726662"/>
                <a:gd name="connsiteY0" fmla="*/ 0 h 1384647"/>
                <a:gd name="connsiteX1" fmla="*/ 363331 w 726662"/>
                <a:gd name="connsiteY1" fmla="*/ 0 h 1384647"/>
                <a:gd name="connsiteX2" fmla="*/ 363331 w 726662"/>
                <a:gd name="connsiteY2" fmla="*/ 1384647 h 1384647"/>
                <a:gd name="connsiteX3" fmla="*/ 726662 w 726662"/>
                <a:gd name="connsiteY3" fmla="*/ 1384647 h 1384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6662" h="1384647">
                  <a:moveTo>
                    <a:pt x="0" y="0"/>
                  </a:moveTo>
                  <a:lnTo>
                    <a:pt x="363331" y="0"/>
                  </a:lnTo>
                  <a:lnTo>
                    <a:pt x="363331" y="1384647"/>
                  </a:lnTo>
                  <a:lnTo>
                    <a:pt x="726662" y="1384647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6938" tIns="653230" rIns="336937" bIns="65323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ES" sz="500" kern="1200"/>
            </a:p>
          </p:txBody>
        </p:sp>
        <p:sp>
          <p:nvSpPr>
            <p:cNvPr id="14" name="Forma libre 13"/>
            <p:cNvSpPr/>
            <p:nvPr/>
          </p:nvSpPr>
          <p:spPr>
            <a:xfrm>
              <a:off x="4323615" y="3897233"/>
              <a:ext cx="726662" cy="91440"/>
            </a:xfrm>
            <a:custGeom>
              <a:avLst/>
              <a:gdLst>
                <a:gd name="connsiteX0" fmla="*/ 0 w 726662"/>
                <a:gd name="connsiteY0" fmla="*/ 45720 h 91440"/>
                <a:gd name="connsiteX1" fmla="*/ 726662 w 726662"/>
                <a:gd name="connsiteY1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6662" h="91440">
                  <a:moveTo>
                    <a:pt x="0" y="45720"/>
                  </a:moveTo>
                  <a:lnTo>
                    <a:pt x="726662" y="45720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7865" tIns="27553" rIns="357864" bIns="27554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ES" sz="500" kern="1200"/>
            </a:p>
          </p:txBody>
        </p:sp>
        <p:sp>
          <p:nvSpPr>
            <p:cNvPr id="15" name="Forma libre 14"/>
            <p:cNvSpPr/>
            <p:nvPr/>
          </p:nvSpPr>
          <p:spPr>
            <a:xfrm>
              <a:off x="4323615" y="2558305"/>
              <a:ext cx="726662" cy="1384647"/>
            </a:xfrm>
            <a:custGeom>
              <a:avLst/>
              <a:gdLst>
                <a:gd name="connsiteX0" fmla="*/ 0 w 726662"/>
                <a:gd name="connsiteY0" fmla="*/ 1384647 h 1384647"/>
                <a:gd name="connsiteX1" fmla="*/ 363331 w 726662"/>
                <a:gd name="connsiteY1" fmla="*/ 1384647 h 1384647"/>
                <a:gd name="connsiteX2" fmla="*/ 363331 w 726662"/>
                <a:gd name="connsiteY2" fmla="*/ 0 h 1384647"/>
                <a:gd name="connsiteX3" fmla="*/ 726662 w 726662"/>
                <a:gd name="connsiteY3" fmla="*/ 0 h 1384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6662" h="1384647">
                  <a:moveTo>
                    <a:pt x="0" y="1384647"/>
                  </a:moveTo>
                  <a:lnTo>
                    <a:pt x="363331" y="1384647"/>
                  </a:lnTo>
                  <a:lnTo>
                    <a:pt x="363331" y="0"/>
                  </a:lnTo>
                  <a:lnTo>
                    <a:pt x="726662" y="0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6938" tIns="653230" rIns="336937" bIns="65323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ES" sz="500" kern="1200"/>
            </a:p>
          </p:txBody>
        </p:sp>
        <p:sp>
          <p:nvSpPr>
            <p:cNvPr id="16" name="Forma libre 15"/>
            <p:cNvSpPr/>
            <p:nvPr/>
          </p:nvSpPr>
          <p:spPr>
            <a:xfrm rot="16200000">
              <a:off x="1619908" y="3343374"/>
              <a:ext cx="4299695" cy="1107717"/>
            </a:xfrm>
            <a:custGeom>
              <a:avLst/>
              <a:gdLst>
                <a:gd name="connsiteX0" fmla="*/ 0 w 5830094"/>
                <a:gd name="connsiteY0" fmla="*/ 0 h 1107717"/>
                <a:gd name="connsiteX1" fmla="*/ 5830094 w 5830094"/>
                <a:gd name="connsiteY1" fmla="*/ 0 h 1107717"/>
                <a:gd name="connsiteX2" fmla="*/ 5830094 w 5830094"/>
                <a:gd name="connsiteY2" fmla="*/ 1107717 h 1107717"/>
                <a:gd name="connsiteX3" fmla="*/ 0 w 5830094"/>
                <a:gd name="connsiteY3" fmla="*/ 1107717 h 1107717"/>
                <a:gd name="connsiteX4" fmla="*/ 0 w 5830094"/>
                <a:gd name="connsiteY4" fmla="*/ 0 h 1107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30094" h="1107717">
                  <a:moveTo>
                    <a:pt x="0" y="0"/>
                  </a:moveTo>
                  <a:lnTo>
                    <a:pt x="5830094" y="0"/>
                  </a:lnTo>
                  <a:lnTo>
                    <a:pt x="5830094" y="1107717"/>
                  </a:lnTo>
                  <a:lnTo>
                    <a:pt x="0" y="11077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4" tIns="41274" rIns="41275" bIns="41275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6500" kern="1200" dirty="0" smtClean="0"/>
                <a:t>Correlación</a:t>
              </a:r>
              <a:endParaRPr lang="es-ES" sz="6500" kern="1200" dirty="0"/>
            </a:p>
          </p:txBody>
        </p:sp>
        <p:sp>
          <p:nvSpPr>
            <p:cNvPr id="17" name="Forma libre 16"/>
            <p:cNvSpPr/>
            <p:nvPr/>
          </p:nvSpPr>
          <p:spPr>
            <a:xfrm>
              <a:off x="5050278" y="2004446"/>
              <a:ext cx="5408172" cy="1107717"/>
            </a:xfrm>
            <a:custGeom>
              <a:avLst/>
              <a:gdLst>
                <a:gd name="connsiteX0" fmla="*/ 0 w 3633314"/>
                <a:gd name="connsiteY0" fmla="*/ 0 h 1107717"/>
                <a:gd name="connsiteX1" fmla="*/ 3633314 w 3633314"/>
                <a:gd name="connsiteY1" fmla="*/ 0 h 1107717"/>
                <a:gd name="connsiteX2" fmla="*/ 3633314 w 3633314"/>
                <a:gd name="connsiteY2" fmla="*/ 1107717 h 1107717"/>
                <a:gd name="connsiteX3" fmla="*/ 0 w 3633314"/>
                <a:gd name="connsiteY3" fmla="*/ 1107717 h 1107717"/>
                <a:gd name="connsiteX4" fmla="*/ 0 w 3633314"/>
                <a:gd name="connsiteY4" fmla="*/ 0 h 1107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3314" h="1107717">
                  <a:moveTo>
                    <a:pt x="0" y="0"/>
                  </a:moveTo>
                  <a:lnTo>
                    <a:pt x="3633314" y="0"/>
                  </a:lnTo>
                  <a:lnTo>
                    <a:pt x="3633314" y="1107717"/>
                  </a:lnTo>
                  <a:lnTo>
                    <a:pt x="0" y="11077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065" tIns="12065" rIns="12065" bIns="1206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MX" sz="2400" kern="1200" smtClean="0">
                  <a:latin typeface="Myriad Pro" panose="020B0503030403020204" pitchFamily="34" charset="0"/>
                </a:rPr>
                <a:t>Hay casos en los que A es la causa de que ocurra B</a:t>
              </a:r>
              <a:endParaRPr lang="es-ES" sz="2400" kern="1200" dirty="0"/>
            </a:p>
          </p:txBody>
        </p:sp>
        <p:sp>
          <p:nvSpPr>
            <p:cNvPr id="18" name="Forma libre 17"/>
            <p:cNvSpPr/>
            <p:nvPr/>
          </p:nvSpPr>
          <p:spPr>
            <a:xfrm>
              <a:off x="5050278" y="3389094"/>
              <a:ext cx="5408172" cy="1107717"/>
            </a:xfrm>
            <a:custGeom>
              <a:avLst/>
              <a:gdLst>
                <a:gd name="connsiteX0" fmla="*/ 0 w 3633314"/>
                <a:gd name="connsiteY0" fmla="*/ 0 h 1107717"/>
                <a:gd name="connsiteX1" fmla="*/ 3633314 w 3633314"/>
                <a:gd name="connsiteY1" fmla="*/ 0 h 1107717"/>
                <a:gd name="connsiteX2" fmla="*/ 3633314 w 3633314"/>
                <a:gd name="connsiteY2" fmla="*/ 1107717 h 1107717"/>
                <a:gd name="connsiteX3" fmla="*/ 0 w 3633314"/>
                <a:gd name="connsiteY3" fmla="*/ 1107717 h 1107717"/>
                <a:gd name="connsiteX4" fmla="*/ 0 w 3633314"/>
                <a:gd name="connsiteY4" fmla="*/ 0 h 1107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3314" h="1107717">
                  <a:moveTo>
                    <a:pt x="0" y="0"/>
                  </a:moveTo>
                  <a:lnTo>
                    <a:pt x="3633314" y="0"/>
                  </a:lnTo>
                  <a:lnTo>
                    <a:pt x="3633314" y="1107717"/>
                  </a:lnTo>
                  <a:lnTo>
                    <a:pt x="0" y="11077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065" tIns="12065" rIns="12065" bIns="1206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MX" sz="2400" kern="1200" smtClean="0">
                  <a:latin typeface="Myriad Pro" panose="020B0503030403020204" pitchFamily="34" charset="0"/>
                </a:rPr>
                <a:t>Hay casos en los que B es la causa de A. </a:t>
              </a:r>
              <a:endParaRPr lang="es-ES" sz="2400" kern="1200" dirty="0"/>
            </a:p>
          </p:txBody>
        </p:sp>
        <p:sp>
          <p:nvSpPr>
            <p:cNvPr id="19" name="Forma libre 18"/>
            <p:cNvSpPr/>
            <p:nvPr/>
          </p:nvSpPr>
          <p:spPr>
            <a:xfrm>
              <a:off x="5050278" y="4773741"/>
              <a:ext cx="5408172" cy="1107717"/>
            </a:xfrm>
            <a:custGeom>
              <a:avLst/>
              <a:gdLst>
                <a:gd name="connsiteX0" fmla="*/ 0 w 3633314"/>
                <a:gd name="connsiteY0" fmla="*/ 0 h 1107717"/>
                <a:gd name="connsiteX1" fmla="*/ 3633314 w 3633314"/>
                <a:gd name="connsiteY1" fmla="*/ 0 h 1107717"/>
                <a:gd name="connsiteX2" fmla="*/ 3633314 w 3633314"/>
                <a:gd name="connsiteY2" fmla="*/ 1107717 h 1107717"/>
                <a:gd name="connsiteX3" fmla="*/ 0 w 3633314"/>
                <a:gd name="connsiteY3" fmla="*/ 1107717 h 1107717"/>
                <a:gd name="connsiteX4" fmla="*/ 0 w 3633314"/>
                <a:gd name="connsiteY4" fmla="*/ 0 h 1107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3314" h="1107717">
                  <a:moveTo>
                    <a:pt x="0" y="0"/>
                  </a:moveTo>
                  <a:lnTo>
                    <a:pt x="3633314" y="0"/>
                  </a:lnTo>
                  <a:lnTo>
                    <a:pt x="3633314" y="1107717"/>
                  </a:lnTo>
                  <a:lnTo>
                    <a:pt x="0" y="11077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065" tIns="12065" rIns="12065" bIns="1206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MX" sz="2400" kern="1200" smtClean="0">
                  <a:latin typeface="Myriad Pro" panose="020B0503030403020204" pitchFamily="34" charset="0"/>
                </a:rPr>
                <a:t>Alguna variable adicional es la que hace que se produzca esa correlación y a veces todo es fruto de la casualidad. </a:t>
              </a:r>
              <a:endParaRPr lang="es-ES" sz="2400" kern="1200" dirty="0"/>
            </a:p>
          </p:txBody>
        </p:sp>
      </p:grp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49222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6000" b="1" dirty="0">
                <a:solidFill>
                  <a:srgbClr val="284C91"/>
                </a:solidFill>
                <a:latin typeface="Myriad Pro" panose="020B0503030403020204" pitchFamily="34" charset="0"/>
                <a:ea typeface="+mn-ea"/>
                <a:cs typeface="+mn-cs"/>
              </a:rPr>
              <a:t>Aplicación</a:t>
            </a:r>
            <a:endParaRPr lang="es-PE" sz="6000" b="1" dirty="0">
              <a:solidFill>
                <a:srgbClr val="284C91"/>
              </a:solidFill>
              <a:latin typeface="Myriad Pro" panose="020B0503030403020204" pitchFamily="34" charset="0"/>
              <a:ea typeface="+mn-ea"/>
              <a:cs typeface="+mn-cs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236" t="18986" r="13824" b="13468"/>
          <a:stretch/>
        </p:blipFill>
        <p:spPr>
          <a:xfrm>
            <a:off x="1533404" y="1593669"/>
            <a:ext cx="4893522" cy="30175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/>
          <p:cNvSpPr txBox="1"/>
          <p:nvPr/>
        </p:nvSpPr>
        <p:spPr>
          <a:xfrm>
            <a:off x="7471954" y="1690688"/>
            <a:ext cx="3657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284C91"/>
                </a:solidFill>
                <a:latin typeface="Myriad Pro" panose="020B0503030403020204" pitchFamily="34" charset="0"/>
              </a:rPr>
              <a:t>El área de Monitoreo de Dirección de Tecnologías para el aprendizaje de UTP. </a:t>
            </a:r>
          </a:p>
          <a:p>
            <a:pPr indent="-285750">
              <a:buFont typeface="Arial" panose="020B0604020202020204" pitchFamily="34" charset="0"/>
              <a:buChar char="•"/>
            </a:pPr>
            <a:endParaRPr lang="es-ES" sz="2400" dirty="0">
              <a:solidFill>
                <a:srgbClr val="284C91"/>
              </a:solidFill>
              <a:latin typeface="Myriad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284C91"/>
                </a:solidFill>
                <a:latin typeface="Myriad Pro" panose="020B0503030403020204" pitchFamily="34" charset="0"/>
              </a:rPr>
              <a:t>Quiere determinar la relación de las siguientes variables:</a:t>
            </a:r>
            <a:endParaRPr lang="es-ES" sz="2400" dirty="0">
              <a:solidFill>
                <a:srgbClr val="284C91"/>
              </a:solidFill>
              <a:latin typeface="Myriad Pro" panose="020B0503030403020204" pitchFamily="34" charset="0"/>
            </a:endParaRPr>
          </a:p>
          <a:p>
            <a:pPr indent="-285750">
              <a:buFont typeface="Arial" panose="020B0604020202020204" pitchFamily="34" charset="0"/>
              <a:buChar char="•"/>
            </a:pPr>
            <a:endParaRPr lang="es-ES" sz="2400" dirty="0">
              <a:solidFill>
                <a:srgbClr val="284C91"/>
              </a:solidFill>
              <a:latin typeface="Myriad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284C91"/>
                </a:solidFill>
                <a:latin typeface="Myriad Pro" panose="020B0503030403020204" pitchFamily="34" charset="0"/>
              </a:rPr>
              <a:t>Tiempo de conexión y calificación del docente. </a:t>
            </a:r>
            <a:endParaRPr lang="es-PE" sz="2400" dirty="0">
              <a:solidFill>
                <a:srgbClr val="284C91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15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2724" y="500062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s-ES" sz="5400" b="1" dirty="0" smtClean="0">
                <a:solidFill>
                  <a:srgbClr val="284C91"/>
                </a:solidFill>
                <a:latin typeface="Myriad Pro" panose="020B0503030403020204" pitchFamily="34" charset="0"/>
                <a:ea typeface="+mn-ea"/>
                <a:cs typeface="+mn-cs"/>
              </a:rPr>
              <a:t>Correlación tiempo </a:t>
            </a:r>
            <a:r>
              <a:rPr lang="es-ES" sz="5400" b="1" dirty="0">
                <a:solidFill>
                  <a:srgbClr val="284C91"/>
                </a:solidFill>
                <a:latin typeface="Myriad Pro" panose="020B0503030403020204" pitchFamily="34" charset="0"/>
                <a:ea typeface="+mn-ea"/>
                <a:cs typeface="+mn-cs"/>
              </a:rPr>
              <a:t>de </a:t>
            </a:r>
            <a:r>
              <a:rPr lang="es-ES" sz="5400" b="1" dirty="0" smtClean="0">
                <a:solidFill>
                  <a:srgbClr val="284C91"/>
                </a:solidFill>
                <a:latin typeface="Myriad Pro" panose="020B0503030403020204" pitchFamily="34" charset="0"/>
                <a:ea typeface="+mn-ea"/>
                <a:cs typeface="+mn-cs"/>
              </a:rPr>
              <a:t>conexión </a:t>
            </a:r>
            <a:r>
              <a:rPr lang="es-ES" sz="5400" b="1" dirty="0">
                <a:solidFill>
                  <a:srgbClr val="284C91"/>
                </a:solidFill>
                <a:latin typeface="Myriad Pro" panose="020B0503030403020204" pitchFamily="34" charset="0"/>
                <a:ea typeface="+mn-ea"/>
                <a:cs typeface="+mn-cs"/>
              </a:rPr>
              <a:t>y </a:t>
            </a:r>
            <a:r>
              <a:rPr lang="es-ES" sz="5400" b="1" dirty="0" smtClean="0">
                <a:solidFill>
                  <a:srgbClr val="284C91"/>
                </a:solidFill>
                <a:latin typeface="Myriad Pro" panose="020B0503030403020204" pitchFamily="34" charset="0"/>
                <a:ea typeface="+mn-ea"/>
                <a:cs typeface="+mn-cs"/>
              </a:rPr>
              <a:t>calificación</a:t>
            </a:r>
            <a:endParaRPr lang="es-PE" sz="5400" b="1" dirty="0">
              <a:solidFill>
                <a:srgbClr val="284C91"/>
              </a:solidFill>
              <a:latin typeface="Myriad Pro" panose="020B0503030403020204" pitchFamily="34" charset="0"/>
              <a:ea typeface="+mn-ea"/>
              <a:cs typeface="+mn-cs"/>
            </a:endParaRP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1129" t="21441" r="3758" b="45019"/>
          <a:stretch/>
        </p:blipFill>
        <p:spPr>
          <a:xfrm>
            <a:off x="1295400" y="2478564"/>
            <a:ext cx="4712724" cy="30513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uadroTexto 5"/>
          <p:cNvSpPr txBox="1"/>
          <p:nvPr/>
        </p:nvSpPr>
        <p:spPr>
          <a:xfrm>
            <a:off x="6493558" y="2897664"/>
            <a:ext cx="44485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rgbClr val="284C91"/>
                </a:solidFill>
                <a:latin typeface="Myriad Pro" panose="020B0503030403020204" pitchFamily="34" charset="0"/>
              </a:rPr>
              <a:t>Estudio- </a:t>
            </a:r>
            <a:r>
              <a:rPr lang="es-ES" sz="2400" dirty="0">
                <a:solidFill>
                  <a:srgbClr val="284C91"/>
                </a:solidFill>
                <a:latin typeface="Myriad Pro" panose="020B0503030403020204" pitchFamily="34" charset="0"/>
              </a:rPr>
              <a:t>Variables: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284C91"/>
                </a:solidFill>
                <a:latin typeface="Myriad Pro" panose="020B0503030403020204" pitchFamily="34" charset="0"/>
              </a:rPr>
              <a:t>Tiempo de Conexión.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284C91"/>
                </a:solidFill>
                <a:latin typeface="Myriad Pro" panose="020B0503030403020204" pitchFamily="34" charset="0"/>
              </a:rPr>
              <a:t>Calificaciones de los docentes</a:t>
            </a:r>
            <a:r>
              <a:rPr lang="es-ES" sz="2400" dirty="0" smtClean="0">
                <a:solidFill>
                  <a:srgbClr val="284C91"/>
                </a:solidFill>
                <a:latin typeface="Myriad Pro" panose="020B0503030403020204" pitchFamily="34" charset="0"/>
              </a:rPr>
              <a:t>.</a:t>
            </a:r>
            <a:endParaRPr lang="es-ES" sz="2400" dirty="0">
              <a:solidFill>
                <a:srgbClr val="284C91"/>
              </a:solidFill>
              <a:latin typeface="Myriad Pro" panose="020B0503030403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284C91"/>
                </a:solidFill>
                <a:latin typeface="Myriad Pro" panose="020B0503030403020204" pitchFamily="34" charset="0"/>
              </a:rPr>
              <a:t>N= 724</a:t>
            </a:r>
            <a:r>
              <a:rPr lang="es-ES" sz="2400" dirty="0" smtClean="0">
                <a:solidFill>
                  <a:srgbClr val="284C91"/>
                </a:solidFill>
                <a:latin typeface="Myriad Pro" panose="020B0503030403020204" pitchFamily="34" charset="0"/>
              </a:rPr>
              <a:t>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96923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4900" b="1" dirty="0">
                <a:solidFill>
                  <a:srgbClr val="284C91"/>
                </a:solidFill>
                <a:latin typeface="Myriad Pro" panose="020B0503030403020204" pitchFamily="34" charset="0"/>
                <a:ea typeface="+mn-ea"/>
                <a:cs typeface="+mn-cs"/>
              </a:rPr>
              <a:t>Prueba de normalidad </a:t>
            </a:r>
            <a:endParaRPr lang="es-PE" sz="4900" b="1" dirty="0">
              <a:solidFill>
                <a:srgbClr val="284C91"/>
              </a:solidFill>
              <a:latin typeface="Myriad Pro" panose="020B0503030403020204" pitchFamily="34" charset="0"/>
              <a:ea typeface="+mn-ea"/>
              <a:cs typeface="+mn-cs"/>
            </a:endParaRPr>
          </a:p>
        </p:txBody>
      </p:sp>
      <p:pic>
        <p:nvPicPr>
          <p:cNvPr id="4" name="Marcador de contenido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4380"/>
          <a:stretch/>
        </p:blipFill>
        <p:spPr>
          <a:xfrm>
            <a:off x="1917290" y="1974017"/>
            <a:ext cx="3716593" cy="30260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r="24124"/>
          <a:stretch/>
        </p:blipFill>
        <p:spPr>
          <a:xfrm>
            <a:off x="6666270" y="1974017"/>
            <a:ext cx="3716595" cy="30260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46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4977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71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4900" b="1" dirty="0">
                <a:solidFill>
                  <a:srgbClr val="284C91"/>
                </a:solidFill>
                <a:latin typeface="Myriad Pro" panose="020B0503030403020204" pitchFamily="34" charset="0"/>
                <a:ea typeface="+mn-ea"/>
                <a:cs typeface="+mn-cs"/>
              </a:rPr>
              <a:t>Correlación en UTP</a:t>
            </a:r>
            <a:endParaRPr lang="es-PE" sz="4900" b="1" dirty="0">
              <a:solidFill>
                <a:srgbClr val="284C91"/>
              </a:solidFill>
              <a:latin typeface="Myriad Pro" panose="020B0503030403020204" pitchFamily="34" charset="0"/>
              <a:ea typeface="+mn-ea"/>
              <a:cs typeface="+mn-cs"/>
            </a:endParaRP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494828"/>
              </p:ext>
            </p:extLst>
          </p:nvPr>
        </p:nvGraphicFramePr>
        <p:xfrm>
          <a:off x="1524001" y="1690691"/>
          <a:ext cx="9356062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3664">
                  <a:extLst>
                    <a:ext uri="{9D8B030D-6E8A-4147-A177-3AD203B41FA5}">
                      <a16:colId xmlns:a16="http://schemas.microsoft.com/office/drawing/2014/main" val="777212229"/>
                    </a:ext>
                  </a:extLst>
                </a:gridCol>
                <a:gridCol w="1328082">
                  <a:extLst>
                    <a:ext uri="{9D8B030D-6E8A-4147-A177-3AD203B41FA5}">
                      <a16:colId xmlns:a16="http://schemas.microsoft.com/office/drawing/2014/main" val="28407220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99162964"/>
                    </a:ext>
                  </a:extLst>
                </a:gridCol>
                <a:gridCol w="931006">
                  <a:extLst>
                    <a:ext uri="{9D8B030D-6E8A-4147-A177-3AD203B41FA5}">
                      <a16:colId xmlns:a16="http://schemas.microsoft.com/office/drawing/2014/main" val="665350555"/>
                    </a:ext>
                  </a:extLst>
                </a:gridCol>
                <a:gridCol w="1201296">
                  <a:extLst>
                    <a:ext uri="{9D8B030D-6E8A-4147-A177-3AD203B41FA5}">
                      <a16:colId xmlns:a16="http://schemas.microsoft.com/office/drawing/2014/main" val="3692597088"/>
                    </a:ext>
                  </a:extLst>
                </a:gridCol>
                <a:gridCol w="1627070">
                  <a:extLst>
                    <a:ext uri="{9D8B030D-6E8A-4147-A177-3AD203B41FA5}">
                      <a16:colId xmlns:a16="http://schemas.microsoft.com/office/drawing/2014/main" val="1889416720"/>
                    </a:ext>
                  </a:extLst>
                </a:gridCol>
                <a:gridCol w="895658">
                  <a:extLst>
                    <a:ext uri="{9D8B030D-6E8A-4147-A177-3AD203B41FA5}">
                      <a16:colId xmlns:a16="http://schemas.microsoft.com/office/drawing/2014/main" val="1914836200"/>
                    </a:ext>
                  </a:extLst>
                </a:gridCol>
                <a:gridCol w="931006">
                  <a:extLst>
                    <a:ext uri="{9D8B030D-6E8A-4147-A177-3AD203B41FA5}">
                      <a16:colId xmlns:a16="http://schemas.microsoft.com/office/drawing/2014/main" val="421331104"/>
                    </a:ext>
                  </a:extLst>
                </a:gridCol>
              </a:tblGrid>
              <a:tr h="308229">
                <a:tc gridSpan="8"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Correlaciones</a:t>
                      </a:r>
                      <a:r>
                        <a:rPr lang="es-ES" baseline="0" dirty="0" smtClean="0"/>
                        <a:t> </a:t>
                      </a:r>
                      <a:endParaRPr lang="es-P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602967"/>
                  </a:ext>
                </a:extLst>
              </a:tr>
              <a:tr h="539400">
                <a:tc gridSpan="5"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Tiempo de Conexión 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s-ES" dirty="0" smtClean="0"/>
                        <a:t>Calificación</a:t>
                      </a:r>
                      <a:r>
                        <a:rPr lang="es-ES" baseline="0" dirty="0" smtClean="0"/>
                        <a:t> Docente</a:t>
                      </a:r>
                      <a:endParaRPr lang="es-P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98421"/>
                  </a:ext>
                </a:extLst>
              </a:tr>
              <a:tr h="539400">
                <a:tc rowSpan="6">
                  <a:txBody>
                    <a:bodyPr/>
                    <a:lstStyle/>
                    <a:p>
                      <a:r>
                        <a:rPr lang="es-ES" dirty="0" smtClean="0"/>
                        <a:t>Rho</a:t>
                      </a:r>
                      <a:r>
                        <a:rPr lang="es-ES" baseline="0" dirty="0" smtClean="0"/>
                        <a:t> de </a:t>
                      </a:r>
                      <a:r>
                        <a:rPr lang="es-ES" baseline="0" dirty="0" err="1" smtClean="0"/>
                        <a:t>Spearman</a:t>
                      </a:r>
                      <a:r>
                        <a:rPr lang="es-ES" baseline="0" dirty="0" smtClean="0"/>
                        <a:t> </a:t>
                      </a:r>
                      <a:endParaRPr lang="es-PE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s-ES" dirty="0" smtClean="0"/>
                        <a:t>Tiempo</a:t>
                      </a:r>
                      <a:r>
                        <a:rPr lang="es-ES" baseline="0" dirty="0" smtClean="0"/>
                        <a:t> de Conexión</a:t>
                      </a:r>
                      <a:endParaRPr lang="es-PE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s-ES" b="0" dirty="0" smtClean="0"/>
                        <a:t>Coeficiente de correlación </a:t>
                      </a:r>
                      <a:endParaRPr lang="es-PE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1.00</a:t>
                      </a:r>
                      <a:endParaRPr lang="es-P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s-ES" dirty="0" smtClean="0"/>
                        <a:t>.437</a:t>
                      </a:r>
                      <a:endParaRPr lang="es-P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855500"/>
                  </a:ext>
                </a:extLst>
              </a:tr>
              <a:tr h="308229">
                <a:tc vMerge="1"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s-ES" dirty="0" err="1" smtClean="0"/>
                        <a:t>Sig</a:t>
                      </a:r>
                      <a:r>
                        <a:rPr lang="es-ES" dirty="0" smtClean="0"/>
                        <a:t>(bilateral)</a:t>
                      </a:r>
                      <a:endParaRPr lang="es-P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s-ES" dirty="0" smtClean="0"/>
                        <a:t>.000</a:t>
                      </a:r>
                      <a:endParaRPr lang="es-P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170245"/>
                  </a:ext>
                </a:extLst>
              </a:tr>
              <a:tr h="308229">
                <a:tc vMerge="1"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724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724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830559"/>
                  </a:ext>
                </a:extLst>
              </a:tr>
              <a:tr h="770572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s-ES" dirty="0" smtClean="0"/>
                        <a:t>Calificación</a:t>
                      </a:r>
                      <a:r>
                        <a:rPr lang="es-ES" baseline="0" dirty="0" smtClean="0"/>
                        <a:t> Docente</a:t>
                      </a:r>
                    </a:p>
                    <a:p>
                      <a:r>
                        <a:rPr lang="es-ES" baseline="0" dirty="0" smtClean="0"/>
                        <a:t> </a:t>
                      </a:r>
                      <a:endParaRPr lang="es-PE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Coeficiente de correlación </a:t>
                      </a:r>
                      <a:endParaRPr lang="es-PE" dirty="0" smtClean="0"/>
                    </a:p>
                    <a:p>
                      <a:endParaRPr lang="es-P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.437</a:t>
                      </a:r>
                    </a:p>
                    <a:p>
                      <a:endParaRPr lang="es-P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s-ES" dirty="0" smtClean="0"/>
                        <a:t>1.00</a:t>
                      </a:r>
                      <a:endParaRPr lang="es-P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994808"/>
                  </a:ext>
                </a:extLst>
              </a:tr>
              <a:tr h="53940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 smtClean="0"/>
                        <a:t>Sig</a:t>
                      </a:r>
                      <a:r>
                        <a:rPr lang="es-ES" dirty="0" smtClean="0"/>
                        <a:t>(bilateral)</a:t>
                      </a:r>
                      <a:endParaRPr lang="es-PE" dirty="0" smtClean="0"/>
                    </a:p>
                    <a:p>
                      <a:endParaRPr lang="es-P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.000</a:t>
                      </a:r>
                    </a:p>
                    <a:p>
                      <a:endParaRPr lang="es-P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754265"/>
                  </a:ext>
                </a:extLst>
              </a:tr>
              <a:tr h="53940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s-ES" dirty="0" smtClean="0"/>
                        <a:t>N</a:t>
                      </a:r>
                    </a:p>
                    <a:p>
                      <a:endParaRPr lang="es-P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724</a:t>
                      </a:r>
                      <a:endParaRPr lang="es-P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s-ES" dirty="0" smtClean="0"/>
                        <a:t>724</a:t>
                      </a:r>
                      <a:endParaRPr lang="es-P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412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009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4900" b="1" dirty="0">
                <a:solidFill>
                  <a:srgbClr val="284C91"/>
                </a:solidFill>
                <a:latin typeface="Myriad Pro" panose="020B0503030403020204" pitchFamily="34" charset="0"/>
                <a:ea typeface="+mn-ea"/>
                <a:cs typeface="+mn-cs"/>
              </a:rPr>
              <a:t>Correlación en UTP</a:t>
            </a:r>
            <a:endParaRPr lang="es-PE" sz="4900" b="1" dirty="0">
              <a:solidFill>
                <a:srgbClr val="284C91"/>
              </a:solidFill>
              <a:latin typeface="Myriad Pro" panose="020B0503030403020204" pitchFamily="34" charset="0"/>
              <a:ea typeface="+mn-ea"/>
              <a:cs typeface="+mn-cs"/>
            </a:endParaRPr>
          </a:p>
        </p:txBody>
      </p:sp>
      <p:pic>
        <p:nvPicPr>
          <p:cNvPr id="4" name="image8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730137" y="2415381"/>
            <a:ext cx="7014753" cy="33714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588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4900" b="1" dirty="0">
                <a:solidFill>
                  <a:srgbClr val="284C91"/>
                </a:solidFill>
                <a:latin typeface="Myriad Pro" panose="020B0503030403020204" pitchFamily="34" charset="0"/>
                <a:ea typeface="+mn-ea"/>
                <a:cs typeface="+mn-cs"/>
              </a:rPr>
              <a:t>Resultados </a:t>
            </a:r>
            <a:endParaRPr lang="es-PE" sz="4900" b="1" dirty="0">
              <a:solidFill>
                <a:srgbClr val="284C91"/>
              </a:solidFill>
              <a:latin typeface="Myriad Pro" panose="020B0503030403020204" pitchFamily="34" charset="0"/>
              <a:ea typeface="+mn-ea"/>
              <a:cs typeface="+mn-cs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 smtClean="0"/>
          </a:p>
          <a:p>
            <a:pPr marL="400050" indent="-285750"/>
            <a:r>
              <a:rPr lang="es-ES" sz="3000" dirty="0">
                <a:solidFill>
                  <a:srgbClr val="284C91"/>
                </a:solidFill>
                <a:latin typeface="Myriad Pro" panose="020B0503030403020204" pitchFamily="34" charset="0"/>
              </a:rPr>
              <a:t>Agregar el tiempo de conexión como una variables adicional, dentro de los reportes del  área de monitoreo de la Dirección de Tecnologías para el </a:t>
            </a:r>
            <a:r>
              <a:rPr lang="es-ES" sz="3000" dirty="0" smtClean="0">
                <a:solidFill>
                  <a:srgbClr val="284C91"/>
                </a:solidFill>
                <a:latin typeface="Myriad Pro" panose="020B0503030403020204" pitchFamily="34" charset="0"/>
              </a:rPr>
              <a:t>Aprendizaje </a:t>
            </a:r>
            <a:r>
              <a:rPr lang="es-ES" sz="3000" dirty="0">
                <a:solidFill>
                  <a:srgbClr val="284C91"/>
                </a:solidFill>
                <a:latin typeface="Myriad Pro" panose="020B0503030403020204" pitchFamily="34" charset="0"/>
              </a:rPr>
              <a:t>de UTP. </a:t>
            </a:r>
          </a:p>
          <a:p>
            <a:pPr marL="171450" indent="-285750"/>
            <a:endParaRPr lang="es-ES" sz="3000" dirty="0">
              <a:solidFill>
                <a:srgbClr val="284C91"/>
              </a:solidFill>
              <a:latin typeface="Myriad Pro" panose="020B0503030403020204" pitchFamily="34" charset="0"/>
            </a:endParaRPr>
          </a:p>
          <a:p>
            <a:pPr marL="400050" indent="-285750"/>
            <a:r>
              <a:rPr lang="es-ES" sz="3000" dirty="0">
                <a:solidFill>
                  <a:srgbClr val="284C91"/>
                </a:solidFill>
                <a:latin typeface="Myriad Pro" panose="020B0503030403020204" pitchFamily="34" charset="0"/>
              </a:rPr>
              <a:t>El tiempo optimo de conexión optimo debe ser de 3 horas como mínimo semanal. </a:t>
            </a:r>
          </a:p>
          <a:p>
            <a:pPr marL="0" indent="0">
              <a:buNone/>
            </a:pP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82775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725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4900" b="1" dirty="0">
                <a:solidFill>
                  <a:srgbClr val="284C91"/>
                </a:solidFill>
                <a:latin typeface="Myriad Pro" panose="020B0503030403020204" pitchFamily="34" charset="0"/>
              </a:rPr>
              <a:t>Resultados </a:t>
            </a:r>
            <a:endParaRPr lang="es-PE" sz="4900" b="1" dirty="0">
              <a:solidFill>
                <a:srgbClr val="284C91"/>
              </a:solidFill>
              <a:latin typeface="Myriad Pro" panose="020B0503030403020204" pitchFamily="34" charset="0"/>
              <a:ea typeface="+mn-ea"/>
              <a:cs typeface="+mn-cs"/>
            </a:endParaRPr>
          </a:p>
        </p:txBody>
      </p:sp>
      <p:pic>
        <p:nvPicPr>
          <p:cNvPr id="4" name="image6.png"/>
          <p:cNvPicPr>
            <a:picLocks noGrp="1"/>
          </p:cNvPicPr>
          <p:nvPr>
            <p:ph idx="1"/>
          </p:nvPr>
        </p:nvPicPr>
        <p:blipFill rotWithShape="1">
          <a:blip r:embed="rId3"/>
          <a:srcRect l="458" t="14290" r="1888" b="9618"/>
          <a:stretch/>
        </p:blipFill>
        <p:spPr>
          <a:xfrm>
            <a:off x="1136540" y="1809080"/>
            <a:ext cx="9344148" cy="4093560"/>
          </a:xfrm>
          <a:prstGeom prst="rect">
            <a:avLst/>
          </a:prstGeom>
          <a:ln w="38100">
            <a:solidFill>
              <a:srgbClr val="000000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157592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1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2"/>
            <a:ext cx="12194975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4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4977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2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672"/>
            <a:ext cx="12194973" cy="685632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48790" y="3390062"/>
            <a:ext cx="1099892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spc="600" dirty="0">
                <a:solidFill>
                  <a:srgbClr val="335597"/>
                </a:solidFill>
                <a:latin typeface="Keep Calm Med" pitchFamily="2" charset="0"/>
              </a:rPr>
              <a:t>21vo Meetup Data Science Research </a:t>
            </a:r>
            <a:r>
              <a:rPr lang="en-US" sz="2900" spc="600" dirty="0" err="1">
                <a:solidFill>
                  <a:srgbClr val="335597"/>
                </a:solidFill>
                <a:latin typeface="Keep Calm Med" pitchFamily="2" charset="0"/>
              </a:rPr>
              <a:t>Perú</a:t>
            </a:r>
            <a:endParaRPr lang="es-ES" sz="2900" spc="600" dirty="0">
              <a:solidFill>
                <a:srgbClr val="335597"/>
              </a:solidFill>
              <a:latin typeface="Keep Calm Med" pitchFamily="2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772194" y="2689394"/>
            <a:ext cx="862148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900" spc="600" dirty="0">
                <a:solidFill>
                  <a:srgbClr val="335597"/>
                </a:solidFill>
                <a:latin typeface="Keep Calm Med" pitchFamily="2" charset="0"/>
              </a:rPr>
              <a:t>CONVERSATORIO</a:t>
            </a:r>
          </a:p>
        </p:txBody>
      </p:sp>
    </p:spTree>
    <p:extLst>
      <p:ext uri="{BB962C8B-B14F-4D97-AF65-F5344CB8AC3E}">
        <p14:creationId xmlns:p14="http://schemas.microsoft.com/office/powerpoint/2010/main" val="353046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4" y="1674"/>
            <a:ext cx="12194977" cy="6856326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3135086" y="4950823"/>
            <a:ext cx="5969725" cy="692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spc="600" dirty="0">
                <a:solidFill>
                  <a:srgbClr val="335597"/>
                </a:solidFill>
                <a:latin typeface="Keep Calm Med" pitchFamily="2" charset="0"/>
              </a:rPr>
              <a:t>Eduardo </a:t>
            </a:r>
            <a:r>
              <a:rPr lang="es-ES" sz="2400" spc="600" dirty="0" err="1">
                <a:solidFill>
                  <a:srgbClr val="335597"/>
                </a:solidFill>
                <a:latin typeface="Keep Calm Med" pitchFamily="2" charset="0"/>
              </a:rPr>
              <a:t>Ygor</a:t>
            </a:r>
            <a:r>
              <a:rPr lang="es-ES" sz="2400" spc="600" dirty="0">
                <a:solidFill>
                  <a:srgbClr val="335597"/>
                </a:solidFill>
                <a:latin typeface="Keep Calm Med" pitchFamily="2" charset="0"/>
              </a:rPr>
              <a:t> Checa </a:t>
            </a:r>
            <a:r>
              <a:rPr lang="es-ES" sz="2400" spc="600" dirty="0" err="1">
                <a:solidFill>
                  <a:srgbClr val="335597"/>
                </a:solidFill>
                <a:latin typeface="Keep Calm Med" pitchFamily="2" charset="0"/>
              </a:rPr>
              <a:t>Arnao</a:t>
            </a:r>
            <a:r>
              <a:rPr lang="es-ES" sz="2400" spc="600" dirty="0">
                <a:solidFill>
                  <a:srgbClr val="335597"/>
                </a:solidFill>
                <a:latin typeface="Keep Calm Med" pitchFamily="2" charset="0"/>
              </a:rPr>
              <a:t> </a:t>
            </a:r>
            <a:endParaRPr lang="es-PE" sz="2400" spc="600" dirty="0">
              <a:solidFill>
                <a:srgbClr val="335597"/>
              </a:solidFill>
              <a:latin typeface="Keep Calm Med" pitchFamily="2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167" y="1015758"/>
            <a:ext cx="2650535" cy="277247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7323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4977" cy="6856326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53144" y="3220830"/>
            <a:ext cx="10998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rgbClr val="FFCB3F"/>
                </a:solidFill>
                <a:latin typeface="Keep Calm Med" pitchFamily="2" charset="0"/>
              </a:rPr>
              <a:t>La Data </a:t>
            </a:r>
            <a:r>
              <a:rPr lang="es-ES" sz="4000" dirty="0" err="1">
                <a:solidFill>
                  <a:srgbClr val="FFCB3F"/>
                </a:solidFill>
                <a:latin typeface="Keep Calm Med" pitchFamily="2" charset="0"/>
              </a:rPr>
              <a:t>Science</a:t>
            </a:r>
            <a:r>
              <a:rPr lang="es-ES" sz="4000" dirty="0">
                <a:solidFill>
                  <a:srgbClr val="FFCB3F"/>
                </a:solidFill>
                <a:latin typeface="Keep Calm Med" pitchFamily="2" charset="0"/>
              </a:rPr>
              <a:t> y la </a:t>
            </a:r>
            <a:r>
              <a:rPr lang="es-ES" sz="4000" dirty="0" smtClean="0">
                <a:solidFill>
                  <a:srgbClr val="FFCB3F"/>
                </a:solidFill>
                <a:latin typeface="Keep Calm Med" pitchFamily="2" charset="0"/>
              </a:rPr>
              <a:t>Estadística</a:t>
            </a:r>
            <a:endParaRPr lang="es-ES" sz="4000" dirty="0">
              <a:solidFill>
                <a:srgbClr val="FFCB3F"/>
              </a:solidFill>
              <a:latin typeface="Keep Calm M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99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6000" b="1" dirty="0">
                <a:solidFill>
                  <a:srgbClr val="284C91"/>
                </a:solidFill>
                <a:latin typeface="Myriad Pro" panose="020B0503030403020204" pitchFamily="34" charset="0"/>
                <a:ea typeface="+mn-ea"/>
                <a:cs typeface="+mn-cs"/>
              </a:rPr>
              <a:t>El valor de los </a:t>
            </a:r>
            <a:r>
              <a:rPr lang="es-ES" sz="6000" b="1" dirty="0" smtClean="0">
                <a:solidFill>
                  <a:srgbClr val="284C91"/>
                </a:solidFill>
                <a:latin typeface="Myriad Pro" panose="020B0503030403020204" pitchFamily="34" charset="0"/>
                <a:ea typeface="+mn-ea"/>
                <a:cs typeface="+mn-cs"/>
              </a:rPr>
              <a:t>datos</a:t>
            </a:r>
            <a:endParaRPr lang="es-PE" sz="6000" b="1" dirty="0">
              <a:solidFill>
                <a:srgbClr val="284C91"/>
              </a:solidFill>
              <a:latin typeface="Myriad Pro" panose="020B0503030403020204" pitchFamily="34" charset="0"/>
              <a:ea typeface="+mn-ea"/>
              <a:cs typeface="+mn-cs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838200" y="1782763"/>
            <a:ext cx="48077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solidFill>
                  <a:srgbClr val="284C91"/>
                </a:solidFill>
                <a:latin typeface="Myriad Pro" panose="020B0503030403020204" pitchFamily="34" charset="0"/>
              </a:rPr>
              <a:t>¿Por qué son importante los datos?</a:t>
            </a:r>
            <a:endParaRPr lang="es-PE" sz="3200" dirty="0">
              <a:solidFill>
                <a:srgbClr val="284C91"/>
              </a:solidFill>
              <a:latin typeface="Myriad Pro" panose="020B0503030403020204" pitchFamily="34" charset="0"/>
            </a:endParaRPr>
          </a:p>
        </p:txBody>
      </p:sp>
      <p:pic>
        <p:nvPicPr>
          <p:cNvPr id="1026" name="Picture 2" descr="Resultado de imagen para numeros economi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96" b="1755"/>
          <a:stretch/>
        </p:blipFill>
        <p:spPr bwMode="auto">
          <a:xfrm>
            <a:off x="886392" y="2496934"/>
            <a:ext cx="6013812" cy="317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6976241" y="2548719"/>
            <a:ext cx="469445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200" dirty="0">
                <a:solidFill>
                  <a:srgbClr val="284C91"/>
                </a:solidFill>
                <a:latin typeface="Myriad Pro" panose="020B0503030403020204" pitchFamily="34" charset="0"/>
              </a:rPr>
              <a:t>La gestión adecuada  de los datos, que está fragmentada a lo largo de la empresa, nos puede aportar un valor muy importante.</a:t>
            </a:r>
            <a:endParaRPr lang="es-PE" sz="2200" dirty="0">
              <a:solidFill>
                <a:srgbClr val="284C91"/>
              </a:solidFill>
              <a:latin typeface="Myriad Pro" panose="020B0503030403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E" sz="2200" dirty="0">
                <a:solidFill>
                  <a:srgbClr val="284C91"/>
                </a:solidFill>
                <a:latin typeface="Myriad Pro" panose="020B0503030403020204" pitchFamily="34" charset="0"/>
              </a:rPr>
              <a:t>Se puede calcular la demanda o la oferta de un producto.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E" sz="2200" dirty="0">
                <a:solidFill>
                  <a:srgbClr val="284C91"/>
                </a:solidFill>
                <a:latin typeface="Myriad Pro" panose="020B0503030403020204" pitchFamily="34" charset="0"/>
              </a:rPr>
              <a:t>Programar los factores de producción.</a:t>
            </a:r>
          </a:p>
        </p:txBody>
      </p:sp>
    </p:spTree>
    <p:extLst>
      <p:ext uri="{BB962C8B-B14F-4D97-AF65-F5344CB8AC3E}">
        <p14:creationId xmlns:p14="http://schemas.microsoft.com/office/powerpoint/2010/main" val="2231852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6000" b="1" dirty="0">
                <a:solidFill>
                  <a:srgbClr val="284C91"/>
                </a:solidFill>
                <a:latin typeface="Myriad Pro"/>
                <a:ea typeface="+mn-ea"/>
                <a:cs typeface="+mn-cs"/>
              </a:rPr>
              <a:t>El nuevo </a:t>
            </a:r>
            <a:r>
              <a:rPr lang="es-ES" sz="6000" b="1" dirty="0" smtClean="0">
                <a:solidFill>
                  <a:srgbClr val="284C91"/>
                </a:solidFill>
                <a:latin typeface="Myriad Pro"/>
                <a:ea typeface="+mn-ea"/>
                <a:cs typeface="+mn-cs"/>
              </a:rPr>
              <a:t>petróleo</a:t>
            </a:r>
            <a:endParaRPr lang="es-PE" sz="6000" b="1" dirty="0">
              <a:solidFill>
                <a:srgbClr val="284C91"/>
              </a:solidFill>
              <a:latin typeface="Myriad Pro" panose="020B0503030403020204" pitchFamily="34" charset="0"/>
              <a:ea typeface="+mn-ea"/>
              <a:cs typeface="+mn-cs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5669280" y="2064773"/>
            <a:ext cx="5798796" cy="3477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E" sz="2200" dirty="0">
                <a:solidFill>
                  <a:srgbClr val="284C91"/>
                </a:solidFill>
                <a:latin typeface="Myriad Pro"/>
              </a:rPr>
              <a:t>Las empresas que  apuestan por incorporar el </a:t>
            </a:r>
            <a:r>
              <a:rPr lang="es-PE" sz="2200" dirty="0">
                <a:solidFill>
                  <a:srgbClr val="284C91"/>
                </a:solidFill>
                <a:latin typeface="Myriad Pro"/>
                <a:hlinkClick r:id="rId3"/>
              </a:rPr>
              <a:t>Big Data</a:t>
            </a:r>
            <a:r>
              <a:rPr lang="es-PE" sz="2200" dirty="0">
                <a:solidFill>
                  <a:srgbClr val="284C91"/>
                </a:solidFill>
                <a:latin typeface="Myriad Pro"/>
              </a:rPr>
              <a:t>  son 200 % más rentables, que aquellas empresas que aplican en su gestión, Informes de BI.</a:t>
            </a:r>
            <a:endParaRPr lang="en-US" sz="2200">
              <a:latin typeface="Myriad Pro"/>
            </a:endParaRPr>
          </a:p>
          <a:p>
            <a:pPr algn="just"/>
            <a:endParaRPr lang="es-ES" sz="2200" dirty="0">
              <a:solidFill>
                <a:srgbClr val="284C91"/>
              </a:solidFill>
              <a:latin typeface="Myriad Pro" panose="020B0503030403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E" sz="2200" dirty="0">
                <a:solidFill>
                  <a:srgbClr val="284C91"/>
                </a:solidFill>
                <a:latin typeface="Myriad Pro"/>
              </a:rPr>
              <a:t>"El </a:t>
            </a:r>
            <a:r>
              <a:rPr lang="es-PE" sz="2200" dirty="0">
                <a:solidFill>
                  <a:srgbClr val="284C91"/>
                </a:solidFill>
                <a:latin typeface="Myriad Pro"/>
                <a:hlinkClick r:id="rId3"/>
              </a:rPr>
              <a:t>Big Data</a:t>
            </a:r>
            <a:r>
              <a:rPr lang="es-PE" sz="2200" dirty="0">
                <a:solidFill>
                  <a:srgbClr val="284C91"/>
                </a:solidFill>
                <a:latin typeface="Myriad Pro"/>
              </a:rPr>
              <a:t> reduce costos con tecnologías más rentables, (la nube y los Data Centers) y combinadas con infraestructura adecuada, para identificar tendencias de consumo", indicó.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11431" t="14200" r="17658" b="6787"/>
          <a:stretch/>
        </p:blipFill>
        <p:spPr>
          <a:xfrm>
            <a:off x="1042318" y="2167120"/>
            <a:ext cx="4271554" cy="32395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636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s-ES" sz="6000" b="1" dirty="0">
                <a:solidFill>
                  <a:srgbClr val="284C91"/>
                </a:solidFill>
                <a:latin typeface="Myriad Pro"/>
                <a:ea typeface="+mn-ea"/>
                <a:cs typeface="+mn-cs"/>
              </a:rPr>
              <a:t>Beneficios y </a:t>
            </a:r>
            <a:r>
              <a:rPr lang="es-ES" sz="6000" b="1" dirty="0" smtClean="0">
                <a:solidFill>
                  <a:srgbClr val="284C91"/>
                </a:solidFill>
                <a:latin typeface="Myriad Pro"/>
                <a:ea typeface="+mn-ea"/>
                <a:cs typeface="+mn-cs"/>
              </a:rPr>
              <a:t>aplicaciones</a:t>
            </a:r>
            <a:endParaRPr lang="es-PE" sz="60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62771" t="17238" r="5264" b="42926"/>
          <a:stretch/>
        </p:blipFill>
        <p:spPr>
          <a:xfrm>
            <a:off x="1327356" y="2103119"/>
            <a:ext cx="4616244" cy="29703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263681" y="2059818"/>
            <a:ext cx="5039336" cy="3139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E" sz="2200" dirty="0">
                <a:solidFill>
                  <a:srgbClr val="284C91"/>
                </a:solidFill>
                <a:latin typeface="Myriad Pro" panose="020B0503030403020204" pitchFamily="34" charset="0"/>
              </a:rPr>
              <a:t>Una buena gestión de datos facilitará la toma de decisiones estratégicas de forma óptima.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PE" sz="2200" dirty="0">
              <a:solidFill>
                <a:srgbClr val="284C91"/>
              </a:solidFill>
              <a:latin typeface="Myriad Pro" panose="020B0503030403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E" sz="2200" dirty="0">
                <a:solidFill>
                  <a:srgbClr val="284C91"/>
                </a:solidFill>
                <a:latin typeface="Myriad Pro" panose="020B0503030403020204" pitchFamily="34" charset="0"/>
              </a:rPr>
              <a:t>Propiciará la reducción de costes.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PE" sz="2200" dirty="0">
              <a:solidFill>
                <a:srgbClr val="284C91"/>
              </a:solidFill>
              <a:latin typeface="Myriad Pro" panose="020B0503030403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E" sz="2200" dirty="0">
                <a:solidFill>
                  <a:srgbClr val="284C91"/>
                </a:solidFill>
                <a:latin typeface="Myriad Pro"/>
              </a:rPr>
              <a:t>Incidirá en una mejor operatividad y mejorará la competitividad de la empresa.</a:t>
            </a:r>
            <a:endParaRPr lang="es-ES" sz="2200" dirty="0">
              <a:solidFill>
                <a:srgbClr val="284C91"/>
              </a:solidFill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71885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686</TotalTime>
  <Words>742</Words>
  <Application>Microsoft Office PowerPoint</Application>
  <PresentationFormat>Panorámica</PresentationFormat>
  <Paragraphs>114</Paragraphs>
  <Slides>26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Keep Calm Med</vt:lpstr>
      <vt:lpstr>Myriad Pro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El valor de los datos</vt:lpstr>
      <vt:lpstr>El nuevo petróleo</vt:lpstr>
      <vt:lpstr>Beneficios y aplicaciones</vt:lpstr>
      <vt:lpstr>¿Qué es un científico de datos?</vt:lpstr>
      <vt:lpstr>La ciencia de los datos y la Estadística</vt:lpstr>
      <vt:lpstr> Diferencia entre correlación y causalidad </vt:lpstr>
      <vt:lpstr>Tipos de correlación</vt:lpstr>
      <vt:lpstr>Tipos de correlación</vt:lpstr>
      <vt:lpstr>   Tipos de correlación</vt:lpstr>
      <vt:lpstr>Causales de la correlación</vt:lpstr>
      <vt:lpstr>Aplicación</vt:lpstr>
      <vt:lpstr>Correlación tiempo de conexión y calificación</vt:lpstr>
      <vt:lpstr>Prueba de normalidad </vt:lpstr>
      <vt:lpstr>Correlación en UTP</vt:lpstr>
      <vt:lpstr>Correlación en UTP</vt:lpstr>
      <vt:lpstr>Resultados </vt:lpstr>
      <vt:lpstr>Resultados 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Windows</dc:creator>
  <cp:lastModifiedBy>EDUARDO YGOR CHECA ARNAO</cp:lastModifiedBy>
  <cp:revision>97</cp:revision>
  <dcterms:created xsi:type="dcterms:W3CDTF">2019-02-22T02:13:14Z</dcterms:created>
  <dcterms:modified xsi:type="dcterms:W3CDTF">2019-09-10T17:47:16Z</dcterms:modified>
</cp:coreProperties>
</file>